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2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660"/>
  </p:normalViewPr>
  <p:slideViewPr>
    <p:cSldViewPr>
      <p:cViewPr varScale="1">
        <p:scale>
          <a:sx n="81" d="100"/>
          <a:sy n="81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B3828-AF77-46E4-8146-5EA8F32AB4CD}" type="datetimeFigureOut">
              <a:rPr lang="da-DK" smtClean="0"/>
              <a:t>25-02-2020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9FFE4-5D4B-4BA5-8509-9BFD3A17B9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168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9402-C092-40F6-AD23-FA22FBAD01B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097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9402-C092-40F6-AD23-FA22FBAD01B8}" type="slidenum">
              <a:rPr lang="da-DK" smtClean="0">
                <a:solidFill>
                  <a:prstClr val="black"/>
                </a:solidFill>
              </a:rPr>
              <a:pPr/>
              <a:t>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7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9402-C092-40F6-AD23-FA22FBAD01B8}" type="slidenum">
              <a:rPr lang="da-DK" smtClean="0">
                <a:solidFill>
                  <a:prstClr val="black"/>
                </a:solidFill>
              </a:rPr>
              <a:pPr/>
              <a:t>5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7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9402-C092-40F6-AD23-FA22FBAD01B8}" type="slidenum">
              <a:rPr lang="da-DK" smtClean="0">
                <a:solidFill>
                  <a:prstClr val="black"/>
                </a:solidFill>
              </a:rPr>
              <a:pPr/>
              <a:t>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7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9D20B-4FB4-4185-AB20-B35178AB91BE}" type="slidenum">
              <a:rPr lang="da-DK" altLang="da-DK" smtClean="0"/>
              <a:pPr/>
              <a:t>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45070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9D20B-4FB4-4185-AB20-B35178AB91BE}" type="slidenum">
              <a:rPr lang="da-DK" altLang="da-DK" smtClean="0"/>
              <a:pPr/>
              <a:t>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5632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1F9A-8D98-43F5-ACD7-16518AEB58F3}" type="datetimeFigureOut">
              <a:rPr lang="da-DK" smtClean="0"/>
              <a:t>25-02-2020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A79-F0C4-4EE4-BA80-7580B829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792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1F9A-8D98-43F5-ACD7-16518AEB58F3}" type="datetimeFigureOut">
              <a:rPr lang="da-DK" smtClean="0"/>
              <a:t>25-02-2020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A79-F0C4-4EE4-BA80-7580B829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1F9A-8D98-43F5-ACD7-16518AEB58F3}" type="datetimeFigureOut">
              <a:rPr lang="da-DK" smtClean="0"/>
              <a:t>25-02-2020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A79-F0C4-4EE4-BA80-7580B829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725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1F9A-8D98-43F5-ACD7-16518AEB58F3}" type="datetimeFigureOut">
              <a:rPr lang="da-DK" smtClean="0"/>
              <a:t>25-02-2020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A79-F0C4-4EE4-BA80-7580B829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701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1F9A-8D98-43F5-ACD7-16518AEB58F3}" type="datetimeFigureOut">
              <a:rPr lang="da-DK" smtClean="0"/>
              <a:t>25-02-2020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A79-F0C4-4EE4-BA80-7580B829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63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1F9A-8D98-43F5-ACD7-16518AEB58F3}" type="datetimeFigureOut">
              <a:rPr lang="da-DK" smtClean="0"/>
              <a:t>25-02-2020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A79-F0C4-4EE4-BA80-7580B829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629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1F9A-8D98-43F5-ACD7-16518AEB58F3}" type="datetimeFigureOut">
              <a:rPr lang="da-DK" smtClean="0"/>
              <a:t>25-02-2020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A79-F0C4-4EE4-BA80-7580B829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721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1F9A-8D98-43F5-ACD7-16518AEB58F3}" type="datetimeFigureOut">
              <a:rPr lang="da-DK" smtClean="0"/>
              <a:t>25-02-2020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A79-F0C4-4EE4-BA80-7580B829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553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1F9A-8D98-43F5-ACD7-16518AEB58F3}" type="datetimeFigureOut">
              <a:rPr lang="da-DK" smtClean="0"/>
              <a:t>25-02-2020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A79-F0C4-4EE4-BA80-7580B829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32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1F9A-8D98-43F5-ACD7-16518AEB58F3}" type="datetimeFigureOut">
              <a:rPr lang="da-DK" smtClean="0"/>
              <a:t>25-02-2020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A79-F0C4-4EE4-BA80-7580B829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3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1F9A-8D98-43F5-ACD7-16518AEB58F3}" type="datetimeFigureOut">
              <a:rPr lang="da-DK" smtClean="0"/>
              <a:t>25-02-2020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AA79-F0C4-4EE4-BA80-7580B829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26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1F9A-8D98-43F5-ACD7-16518AEB58F3}" type="datetimeFigureOut">
              <a:rPr lang="da-DK" smtClean="0"/>
              <a:t>25-02-2020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8AA79-F0C4-4EE4-BA80-7580B8290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68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735"/>
            <a:ext cx="9144000" cy="68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-108520" y="1700808"/>
            <a:ext cx="9324528" cy="2736304"/>
          </a:xfrm>
          <a:prstGeom prst="rect">
            <a:avLst/>
          </a:prstGeom>
          <a:solidFill>
            <a:srgbClr val="175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539552" y="2204864"/>
            <a:ext cx="84368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spc="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MICROSERVICES</a:t>
            </a:r>
          </a:p>
          <a:p>
            <a:r>
              <a:rPr lang="da-DK" sz="2800" spc="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REGION MIDTJYLLANDS ÅBNE UDVIKLINGSPLATFORM (DIAS)</a:t>
            </a:r>
          </a:p>
          <a:p>
            <a:endParaRPr lang="da-DK" sz="1200" spc="3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200" spc="3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2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a-DK" sz="1200" spc="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NOVEMBER 2019</a:t>
            </a:r>
            <a:endParaRPr lang="da-DK" sz="1200" spc="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771800" y="6237312"/>
            <a:ext cx="5328592" cy="42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a-DK" sz="1200" spc="300" dirty="0" smtClean="0">
                <a:solidFill>
                  <a:srgbClr val="2565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WWW.DIGITALISERING.RM.DK</a:t>
            </a:r>
            <a:endParaRPr lang="da-DK" sz="1200" spc="300" dirty="0">
              <a:solidFill>
                <a:srgbClr val="2565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6305303" y="1289111"/>
            <a:ext cx="1152128" cy="832564"/>
            <a:chOff x="647684" y="4617152"/>
            <a:chExt cx="1008000" cy="712157"/>
          </a:xfrm>
          <a:solidFill>
            <a:srgbClr val="CC6636"/>
          </a:solidFill>
        </p:grpSpPr>
        <p:sp>
          <p:nvSpPr>
            <p:cNvPr id="13" name="Rektangel med afrundet hjørne i samme side 12"/>
            <p:cNvSpPr/>
            <p:nvPr/>
          </p:nvSpPr>
          <p:spPr>
            <a:xfrm>
              <a:off x="827584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" name="Rektangel med afrundet hjørne i samme side 13"/>
            <p:cNvSpPr/>
            <p:nvPr/>
          </p:nvSpPr>
          <p:spPr>
            <a:xfrm>
              <a:off x="1219156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5" name="Rektangel med afrundet hjørne i samme side 14"/>
            <p:cNvSpPr/>
            <p:nvPr/>
          </p:nvSpPr>
          <p:spPr>
            <a:xfrm>
              <a:off x="647684" y="4797152"/>
              <a:ext cx="1008000" cy="53215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7130860" y="1814538"/>
            <a:ext cx="859616" cy="622157"/>
            <a:chOff x="647684" y="4617152"/>
            <a:chExt cx="1008000" cy="712157"/>
          </a:xfrm>
          <a:solidFill>
            <a:srgbClr val="6B6145"/>
          </a:solidFill>
        </p:grpSpPr>
        <p:sp>
          <p:nvSpPr>
            <p:cNvPr id="9" name="Rektangel med afrundet hjørne i samme side 8"/>
            <p:cNvSpPr/>
            <p:nvPr/>
          </p:nvSpPr>
          <p:spPr>
            <a:xfrm>
              <a:off x="827584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Rektangel med afrundet hjørne i samme side 9"/>
            <p:cNvSpPr/>
            <p:nvPr/>
          </p:nvSpPr>
          <p:spPr>
            <a:xfrm>
              <a:off x="1219156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Rektangel med afrundet hjørne i samme side 10"/>
            <p:cNvSpPr/>
            <p:nvPr/>
          </p:nvSpPr>
          <p:spPr>
            <a:xfrm>
              <a:off x="647684" y="4797152"/>
              <a:ext cx="1008000" cy="53215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61593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10"/>
          <a:stretch/>
        </p:blipFill>
        <p:spPr bwMode="auto">
          <a:xfrm>
            <a:off x="-108520" y="5477448"/>
            <a:ext cx="9327268" cy="147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79512" y="2091437"/>
            <a:ext cx="1800200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b="1" dirty="0" smtClean="0">
                <a:solidFill>
                  <a:srgbClr val="113F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microservices:</a:t>
            </a:r>
            <a:endParaRPr lang="da-DK" sz="1000" b="1" dirty="0">
              <a:solidFill>
                <a:srgbClr val="113F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-144016" y="-27384"/>
            <a:ext cx="9324528" cy="1368152"/>
          </a:xfrm>
          <a:prstGeom prst="rect">
            <a:avLst/>
          </a:prstGeom>
          <a:solidFill>
            <a:srgbClr val="175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539552" y="1002214"/>
            <a:ext cx="6991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spc="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TEKNISK ÅBEN PLATFORM TIL SAMSKABELSE</a:t>
            </a:r>
            <a:endParaRPr lang="da-DK" sz="1600" spc="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" name="Gruppe 12"/>
          <p:cNvGrpSpPr/>
          <p:nvPr/>
        </p:nvGrpSpPr>
        <p:grpSpPr>
          <a:xfrm>
            <a:off x="1569271" y="3599305"/>
            <a:ext cx="3125137" cy="45719"/>
            <a:chOff x="1806903" y="3599305"/>
            <a:chExt cx="3125137" cy="45719"/>
          </a:xfrm>
        </p:grpSpPr>
        <p:cxnSp>
          <p:nvCxnSpPr>
            <p:cNvPr id="5" name="Lige forbindelse 4"/>
            <p:cNvCxnSpPr/>
            <p:nvPr/>
          </p:nvCxnSpPr>
          <p:spPr>
            <a:xfrm>
              <a:off x="1806903" y="3645024"/>
              <a:ext cx="3125137" cy="0"/>
            </a:xfrm>
            <a:prstGeom prst="line">
              <a:avLst/>
            </a:prstGeom>
            <a:ln w="28575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frundet rektangel 10"/>
            <p:cNvSpPr/>
            <p:nvPr/>
          </p:nvSpPr>
          <p:spPr>
            <a:xfrm>
              <a:off x="1907704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Afrundet rektangel 13"/>
            <p:cNvSpPr/>
            <p:nvPr/>
          </p:nvSpPr>
          <p:spPr>
            <a:xfrm>
              <a:off x="2123728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Afrundet rektangel 14"/>
            <p:cNvSpPr/>
            <p:nvPr/>
          </p:nvSpPr>
          <p:spPr>
            <a:xfrm>
              <a:off x="2987824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Afrundet rektangel 15"/>
            <p:cNvSpPr/>
            <p:nvPr/>
          </p:nvSpPr>
          <p:spPr>
            <a:xfrm>
              <a:off x="2555776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Afrundet rektangel 16"/>
            <p:cNvSpPr/>
            <p:nvPr/>
          </p:nvSpPr>
          <p:spPr>
            <a:xfrm>
              <a:off x="2364904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Afrundet rektangel 17"/>
            <p:cNvSpPr/>
            <p:nvPr/>
          </p:nvSpPr>
          <p:spPr>
            <a:xfrm>
              <a:off x="2771800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Afrundet rektangel 18"/>
            <p:cNvSpPr/>
            <p:nvPr/>
          </p:nvSpPr>
          <p:spPr>
            <a:xfrm>
              <a:off x="3203848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Afrundet rektangel 19"/>
            <p:cNvSpPr/>
            <p:nvPr/>
          </p:nvSpPr>
          <p:spPr>
            <a:xfrm>
              <a:off x="3635896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Afrundet rektangel 20"/>
            <p:cNvSpPr/>
            <p:nvPr/>
          </p:nvSpPr>
          <p:spPr>
            <a:xfrm>
              <a:off x="3851920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Afrundet rektangel 21"/>
            <p:cNvSpPr/>
            <p:nvPr/>
          </p:nvSpPr>
          <p:spPr>
            <a:xfrm>
              <a:off x="4067944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Afrundet rektangel 22"/>
            <p:cNvSpPr/>
            <p:nvPr/>
          </p:nvSpPr>
          <p:spPr>
            <a:xfrm>
              <a:off x="3419872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Afrundet rektangel 23"/>
            <p:cNvSpPr/>
            <p:nvPr/>
          </p:nvSpPr>
          <p:spPr>
            <a:xfrm>
              <a:off x="4283968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Afrundet rektangel 24"/>
            <p:cNvSpPr/>
            <p:nvPr/>
          </p:nvSpPr>
          <p:spPr>
            <a:xfrm>
              <a:off x="4499992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Afrundet rektangel 25"/>
            <p:cNvSpPr/>
            <p:nvPr/>
          </p:nvSpPr>
          <p:spPr>
            <a:xfrm>
              <a:off x="4716016" y="3599305"/>
              <a:ext cx="72008" cy="45719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06" y="4367254"/>
            <a:ext cx="382502" cy="76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14" y="2812997"/>
            <a:ext cx="382502" cy="76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ktangel 36"/>
          <p:cNvSpPr/>
          <p:nvPr/>
        </p:nvSpPr>
        <p:spPr>
          <a:xfrm>
            <a:off x="5786084" y="2587927"/>
            <a:ext cx="1800200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dirty="0" smtClean="0">
                <a:solidFill>
                  <a:srgbClr val="113F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patientforening</a:t>
            </a:r>
            <a:endParaRPr lang="da-DK" sz="1000" dirty="0">
              <a:solidFill>
                <a:srgbClr val="113F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ktangel 37"/>
          <p:cNvSpPr/>
          <p:nvPr/>
        </p:nvSpPr>
        <p:spPr>
          <a:xfrm>
            <a:off x="5271299" y="5043765"/>
            <a:ext cx="1800200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dirty="0" smtClean="0">
                <a:solidFill>
                  <a:srgbClr val="113F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leverandør</a:t>
            </a:r>
            <a:endParaRPr lang="da-DK" sz="1000" dirty="0">
              <a:solidFill>
                <a:srgbClr val="113F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1475656" y="3645024"/>
            <a:ext cx="3218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dirty="0" smtClean="0">
                <a:solidFill>
                  <a:srgbClr val="113F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 Midtjyllands </a:t>
            </a:r>
            <a:r>
              <a:rPr lang="da-DK" sz="1000" dirty="0" smtClean="0">
                <a:solidFill>
                  <a:srgbClr val="113F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udviklingsplatform (DIAS) </a:t>
            </a:r>
            <a:endParaRPr lang="da-DK" sz="1000" dirty="0">
              <a:solidFill>
                <a:srgbClr val="113F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Bue 40"/>
          <p:cNvSpPr/>
          <p:nvPr/>
        </p:nvSpPr>
        <p:spPr>
          <a:xfrm rot="17593253">
            <a:off x="4540072" y="3016166"/>
            <a:ext cx="1298639" cy="1243514"/>
          </a:xfrm>
          <a:prstGeom prst="arc">
            <a:avLst>
              <a:gd name="adj1" fmla="val 16200000"/>
              <a:gd name="adj2" fmla="val 462636"/>
            </a:avLst>
          </a:prstGeom>
          <a:ln>
            <a:solidFill>
              <a:srgbClr val="175563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Rektangel 44"/>
          <p:cNvSpPr/>
          <p:nvPr/>
        </p:nvSpPr>
        <p:spPr>
          <a:xfrm>
            <a:off x="611560" y="2523485"/>
            <a:ext cx="900100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dirty="0" smtClean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service</a:t>
            </a:r>
            <a:endParaRPr lang="da-DK" sz="1000" dirty="0">
              <a:solidFill>
                <a:srgbClr val="9900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611560" y="2852936"/>
            <a:ext cx="900100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dirty="0" smtClean="0">
                <a:solidFill>
                  <a:srgbClr val="113F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stamdata</a:t>
            </a:r>
            <a:endParaRPr lang="da-DK" sz="1000" dirty="0">
              <a:solidFill>
                <a:srgbClr val="113F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ektangel 46"/>
          <p:cNvSpPr/>
          <p:nvPr/>
        </p:nvSpPr>
        <p:spPr>
          <a:xfrm>
            <a:off x="611560" y="3212976"/>
            <a:ext cx="900100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dirty="0" smtClean="0">
                <a:solidFill>
                  <a:srgbClr val="CC68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kalender</a:t>
            </a:r>
            <a:endParaRPr lang="da-DK" sz="1000" dirty="0">
              <a:solidFill>
                <a:srgbClr val="CC68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611560" y="3573016"/>
            <a:ext cx="900100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dirty="0" smtClean="0">
                <a:solidFill>
                  <a:srgbClr val="9B9C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måling</a:t>
            </a:r>
            <a:endParaRPr lang="da-DK" sz="1000" dirty="0">
              <a:solidFill>
                <a:srgbClr val="9B9C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611560" y="3963645"/>
            <a:ext cx="900100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bestilling</a:t>
            </a:r>
            <a:endParaRPr lang="da-DK" sz="10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611560" y="4221088"/>
            <a:ext cx="900100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dirty="0" smtClean="0">
                <a:solidFill>
                  <a:srgbClr val="113F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.... </a:t>
            </a:r>
            <a:endParaRPr lang="da-DK" sz="1000" dirty="0">
              <a:solidFill>
                <a:srgbClr val="113F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18" y="3096044"/>
            <a:ext cx="382502" cy="76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ktangel 55"/>
          <p:cNvSpPr/>
          <p:nvPr/>
        </p:nvSpPr>
        <p:spPr>
          <a:xfrm>
            <a:off x="6948264" y="3789040"/>
            <a:ext cx="1220418" cy="28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dirty="0" smtClean="0">
                <a:solidFill>
                  <a:srgbClr val="113F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kommune</a:t>
            </a:r>
            <a:endParaRPr lang="da-DK" sz="1000" dirty="0">
              <a:solidFill>
                <a:srgbClr val="113F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Tekstboks 56"/>
          <p:cNvSpPr txBox="1"/>
          <p:nvPr/>
        </p:nvSpPr>
        <p:spPr>
          <a:xfrm>
            <a:off x="3628728" y="5538718"/>
            <a:ext cx="5983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spc="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 IDÉ TIL DRIFT PÅ 3-6 MÅNEDER</a:t>
            </a:r>
            <a:endParaRPr lang="da-DK" sz="1600" spc="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861048"/>
            <a:ext cx="382502" cy="76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392188"/>
            <a:ext cx="382502" cy="76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994" y="4149080"/>
            <a:ext cx="382502" cy="76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ktangel 60"/>
          <p:cNvSpPr/>
          <p:nvPr/>
        </p:nvSpPr>
        <p:spPr>
          <a:xfrm>
            <a:off x="3081440" y="2204864"/>
            <a:ext cx="770480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dirty="0" smtClean="0">
                <a:solidFill>
                  <a:srgbClr val="113F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</a:t>
            </a:r>
            <a:endParaRPr lang="da-DK" sz="1000" dirty="0">
              <a:solidFill>
                <a:srgbClr val="113F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8" name="Gruppe 27"/>
          <p:cNvGrpSpPr/>
          <p:nvPr/>
        </p:nvGrpSpPr>
        <p:grpSpPr>
          <a:xfrm>
            <a:off x="307578" y="2477765"/>
            <a:ext cx="375990" cy="303163"/>
            <a:chOff x="307578" y="2375168"/>
            <a:chExt cx="375990" cy="303163"/>
          </a:xfrm>
          <a:solidFill>
            <a:srgbClr val="990033"/>
          </a:solidFill>
        </p:grpSpPr>
        <p:sp>
          <p:nvSpPr>
            <p:cNvPr id="3" name="Rektangel med afrundet hjørne i samme side 2"/>
            <p:cNvSpPr/>
            <p:nvPr/>
          </p:nvSpPr>
          <p:spPr>
            <a:xfrm>
              <a:off x="307578" y="2420589"/>
              <a:ext cx="375990" cy="25774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Rektangel 62"/>
            <p:cNvSpPr/>
            <p:nvPr/>
          </p:nvSpPr>
          <p:spPr>
            <a:xfrm>
              <a:off x="378759" y="2375168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4" name="Rektangel 63"/>
            <p:cNvSpPr/>
            <p:nvPr/>
          </p:nvSpPr>
          <p:spPr>
            <a:xfrm>
              <a:off x="539552" y="2375169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65" name="Gruppe 64"/>
          <p:cNvGrpSpPr/>
          <p:nvPr/>
        </p:nvGrpSpPr>
        <p:grpSpPr>
          <a:xfrm>
            <a:off x="307578" y="2837805"/>
            <a:ext cx="375990" cy="303163"/>
            <a:chOff x="307578" y="2375168"/>
            <a:chExt cx="375990" cy="303163"/>
          </a:xfrm>
          <a:solidFill>
            <a:srgbClr val="175563"/>
          </a:solidFill>
        </p:grpSpPr>
        <p:sp>
          <p:nvSpPr>
            <p:cNvPr id="66" name="Rektangel med afrundet hjørne i samme side 65"/>
            <p:cNvSpPr/>
            <p:nvPr/>
          </p:nvSpPr>
          <p:spPr>
            <a:xfrm>
              <a:off x="307578" y="2420589"/>
              <a:ext cx="375990" cy="25774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7" name="Rektangel 66"/>
            <p:cNvSpPr/>
            <p:nvPr/>
          </p:nvSpPr>
          <p:spPr>
            <a:xfrm>
              <a:off x="378759" y="2375168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8" name="Rektangel 67"/>
            <p:cNvSpPr/>
            <p:nvPr/>
          </p:nvSpPr>
          <p:spPr>
            <a:xfrm>
              <a:off x="539552" y="2375169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69" name="Gruppe 68"/>
          <p:cNvGrpSpPr/>
          <p:nvPr/>
        </p:nvGrpSpPr>
        <p:grpSpPr>
          <a:xfrm>
            <a:off x="307578" y="3197845"/>
            <a:ext cx="375990" cy="303163"/>
            <a:chOff x="307578" y="2375168"/>
            <a:chExt cx="375990" cy="303163"/>
          </a:xfrm>
          <a:solidFill>
            <a:srgbClr val="CC6833"/>
          </a:solidFill>
        </p:grpSpPr>
        <p:sp>
          <p:nvSpPr>
            <p:cNvPr id="70" name="Rektangel med afrundet hjørne i samme side 69"/>
            <p:cNvSpPr/>
            <p:nvPr/>
          </p:nvSpPr>
          <p:spPr>
            <a:xfrm>
              <a:off x="307578" y="2420589"/>
              <a:ext cx="375990" cy="25774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Rektangel 70"/>
            <p:cNvSpPr/>
            <p:nvPr/>
          </p:nvSpPr>
          <p:spPr>
            <a:xfrm>
              <a:off x="378759" y="2375168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2" name="Rektangel 71"/>
            <p:cNvSpPr/>
            <p:nvPr/>
          </p:nvSpPr>
          <p:spPr>
            <a:xfrm>
              <a:off x="539552" y="2375169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73" name="Gruppe 72"/>
          <p:cNvGrpSpPr/>
          <p:nvPr/>
        </p:nvGrpSpPr>
        <p:grpSpPr>
          <a:xfrm>
            <a:off x="307578" y="3573016"/>
            <a:ext cx="375990" cy="303163"/>
            <a:chOff x="307578" y="2375168"/>
            <a:chExt cx="375990" cy="303163"/>
          </a:xfrm>
          <a:solidFill>
            <a:srgbClr val="9B9C50"/>
          </a:solidFill>
        </p:grpSpPr>
        <p:sp>
          <p:nvSpPr>
            <p:cNvPr id="74" name="Rektangel med afrundet hjørne i samme side 73"/>
            <p:cNvSpPr/>
            <p:nvPr/>
          </p:nvSpPr>
          <p:spPr>
            <a:xfrm>
              <a:off x="307578" y="2420589"/>
              <a:ext cx="375990" cy="25774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5" name="Rektangel 74"/>
            <p:cNvSpPr/>
            <p:nvPr/>
          </p:nvSpPr>
          <p:spPr>
            <a:xfrm>
              <a:off x="378759" y="2375168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6" name="Rektangel 75"/>
            <p:cNvSpPr/>
            <p:nvPr/>
          </p:nvSpPr>
          <p:spPr>
            <a:xfrm>
              <a:off x="539552" y="2375169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77" name="Gruppe 76"/>
          <p:cNvGrpSpPr/>
          <p:nvPr/>
        </p:nvGrpSpPr>
        <p:grpSpPr>
          <a:xfrm>
            <a:off x="307578" y="3933056"/>
            <a:ext cx="375990" cy="303163"/>
            <a:chOff x="307578" y="2375168"/>
            <a:chExt cx="375990" cy="3031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Rektangel med afrundet hjørne i samme side 77"/>
            <p:cNvSpPr/>
            <p:nvPr/>
          </p:nvSpPr>
          <p:spPr>
            <a:xfrm>
              <a:off x="307578" y="2420589"/>
              <a:ext cx="375990" cy="25774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9" name="Rektangel 78"/>
            <p:cNvSpPr/>
            <p:nvPr/>
          </p:nvSpPr>
          <p:spPr>
            <a:xfrm>
              <a:off x="378759" y="2375168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0" name="Rektangel 79"/>
            <p:cNvSpPr/>
            <p:nvPr/>
          </p:nvSpPr>
          <p:spPr>
            <a:xfrm>
              <a:off x="539552" y="2375169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81" name="Gruppe 80"/>
          <p:cNvGrpSpPr/>
          <p:nvPr/>
        </p:nvGrpSpPr>
        <p:grpSpPr>
          <a:xfrm>
            <a:off x="3131840" y="2492896"/>
            <a:ext cx="375990" cy="303163"/>
            <a:chOff x="307578" y="2375168"/>
            <a:chExt cx="375990" cy="303163"/>
          </a:xfrm>
          <a:solidFill>
            <a:srgbClr val="990033"/>
          </a:solidFill>
        </p:grpSpPr>
        <p:sp>
          <p:nvSpPr>
            <p:cNvPr id="82" name="Rektangel med afrundet hjørne i samme side 81"/>
            <p:cNvSpPr/>
            <p:nvPr/>
          </p:nvSpPr>
          <p:spPr>
            <a:xfrm>
              <a:off x="307578" y="2420589"/>
              <a:ext cx="375990" cy="25774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3" name="Rektangel 82"/>
            <p:cNvSpPr/>
            <p:nvPr/>
          </p:nvSpPr>
          <p:spPr>
            <a:xfrm>
              <a:off x="378759" y="2375168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4" name="Rektangel 83"/>
            <p:cNvSpPr/>
            <p:nvPr/>
          </p:nvSpPr>
          <p:spPr>
            <a:xfrm>
              <a:off x="539552" y="2375169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85" name="Gruppe 84"/>
          <p:cNvGrpSpPr/>
          <p:nvPr/>
        </p:nvGrpSpPr>
        <p:grpSpPr>
          <a:xfrm>
            <a:off x="3131840" y="2693789"/>
            <a:ext cx="375990" cy="303163"/>
            <a:chOff x="307578" y="2375168"/>
            <a:chExt cx="375990" cy="303163"/>
          </a:xfrm>
          <a:solidFill>
            <a:srgbClr val="175563"/>
          </a:solidFill>
        </p:grpSpPr>
        <p:sp>
          <p:nvSpPr>
            <p:cNvPr id="86" name="Rektangel med afrundet hjørne i samme side 85"/>
            <p:cNvSpPr/>
            <p:nvPr/>
          </p:nvSpPr>
          <p:spPr>
            <a:xfrm>
              <a:off x="307578" y="2420589"/>
              <a:ext cx="375990" cy="25774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Rektangel 86"/>
            <p:cNvSpPr/>
            <p:nvPr/>
          </p:nvSpPr>
          <p:spPr>
            <a:xfrm>
              <a:off x="378759" y="2375168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8" name="Rektangel 87"/>
            <p:cNvSpPr/>
            <p:nvPr/>
          </p:nvSpPr>
          <p:spPr>
            <a:xfrm>
              <a:off x="539552" y="2375169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89" name="Gruppe 88"/>
          <p:cNvGrpSpPr/>
          <p:nvPr/>
        </p:nvGrpSpPr>
        <p:grpSpPr>
          <a:xfrm>
            <a:off x="3131840" y="2909813"/>
            <a:ext cx="375990" cy="303163"/>
            <a:chOff x="307578" y="2375168"/>
            <a:chExt cx="375990" cy="303163"/>
          </a:xfrm>
          <a:solidFill>
            <a:srgbClr val="CC6833"/>
          </a:solidFill>
        </p:grpSpPr>
        <p:sp>
          <p:nvSpPr>
            <p:cNvPr id="90" name="Rektangel med afrundet hjørne i samme side 89"/>
            <p:cNvSpPr/>
            <p:nvPr/>
          </p:nvSpPr>
          <p:spPr>
            <a:xfrm>
              <a:off x="307578" y="2420589"/>
              <a:ext cx="375990" cy="25774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1" name="Rektangel 90"/>
            <p:cNvSpPr/>
            <p:nvPr/>
          </p:nvSpPr>
          <p:spPr>
            <a:xfrm>
              <a:off x="378759" y="2375168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2" name="Rektangel 91"/>
            <p:cNvSpPr/>
            <p:nvPr/>
          </p:nvSpPr>
          <p:spPr>
            <a:xfrm>
              <a:off x="539552" y="2375169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93" name="Gruppe 92"/>
          <p:cNvGrpSpPr/>
          <p:nvPr/>
        </p:nvGrpSpPr>
        <p:grpSpPr>
          <a:xfrm>
            <a:off x="3131840" y="3125837"/>
            <a:ext cx="375990" cy="303163"/>
            <a:chOff x="307578" y="2375168"/>
            <a:chExt cx="375990" cy="303163"/>
          </a:xfrm>
          <a:solidFill>
            <a:srgbClr val="9B9C50"/>
          </a:solidFill>
        </p:grpSpPr>
        <p:sp>
          <p:nvSpPr>
            <p:cNvPr id="94" name="Rektangel med afrundet hjørne i samme side 93"/>
            <p:cNvSpPr/>
            <p:nvPr/>
          </p:nvSpPr>
          <p:spPr>
            <a:xfrm>
              <a:off x="307578" y="2420589"/>
              <a:ext cx="375990" cy="25774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5" name="Rektangel 94"/>
            <p:cNvSpPr/>
            <p:nvPr/>
          </p:nvSpPr>
          <p:spPr>
            <a:xfrm>
              <a:off x="378759" y="2375168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6" name="Rektangel 95"/>
            <p:cNvSpPr/>
            <p:nvPr/>
          </p:nvSpPr>
          <p:spPr>
            <a:xfrm>
              <a:off x="539552" y="2375169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97" name="Gruppe 96"/>
          <p:cNvGrpSpPr/>
          <p:nvPr/>
        </p:nvGrpSpPr>
        <p:grpSpPr>
          <a:xfrm>
            <a:off x="3131840" y="3341861"/>
            <a:ext cx="375990" cy="303163"/>
            <a:chOff x="307578" y="2375168"/>
            <a:chExt cx="375990" cy="3031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8" name="Rektangel med afrundet hjørne i samme side 97"/>
            <p:cNvSpPr/>
            <p:nvPr/>
          </p:nvSpPr>
          <p:spPr>
            <a:xfrm>
              <a:off x="307578" y="2420589"/>
              <a:ext cx="375990" cy="25774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9" name="Rektangel 98"/>
            <p:cNvSpPr/>
            <p:nvPr/>
          </p:nvSpPr>
          <p:spPr>
            <a:xfrm>
              <a:off x="378759" y="2375168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0" name="Rektangel 99"/>
            <p:cNvSpPr/>
            <p:nvPr/>
          </p:nvSpPr>
          <p:spPr>
            <a:xfrm>
              <a:off x="539552" y="2375169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02" name="Gruppe 101"/>
          <p:cNvGrpSpPr/>
          <p:nvPr/>
        </p:nvGrpSpPr>
        <p:grpSpPr>
          <a:xfrm>
            <a:off x="5868144" y="4725144"/>
            <a:ext cx="375990" cy="303163"/>
            <a:chOff x="307578" y="2375168"/>
            <a:chExt cx="375990" cy="303163"/>
          </a:xfrm>
          <a:solidFill>
            <a:schemeClr val="accent5">
              <a:lumMod val="75000"/>
            </a:schemeClr>
          </a:solidFill>
        </p:grpSpPr>
        <p:sp>
          <p:nvSpPr>
            <p:cNvPr id="103" name="Rektangel med afrundet hjørne i samme side 102"/>
            <p:cNvSpPr/>
            <p:nvPr/>
          </p:nvSpPr>
          <p:spPr>
            <a:xfrm>
              <a:off x="307578" y="2420589"/>
              <a:ext cx="375990" cy="25774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4" name="Rektangel 103"/>
            <p:cNvSpPr/>
            <p:nvPr/>
          </p:nvSpPr>
          <p:spPr>
            <a:xfrm>
              <a:off x="378759" y="2375168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5" name="Rektangel 104"/>
            <p:cNvSpPr/>
            <p:nvPr/>
          </p:nvSpPr>
          <p:spPr>
            <a:xfrm>
              <a:off x="539552" y="2375169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06" name="Gruppe 105"/>
          <p:cNvGrpSpPr/>
          <p:nvPr/>
        </p:nvGrpSpPr>
        <p:grpSpPr>
          <a:xfrm>
            <a:off x="5785314" y="3212976"/>
            <a:ext cx="375990" cy="303163"/>
            <a:chOff x="307578" y="2375168"/>
            <a:chExt cx="375990" cy="3031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Rektangel med afrundet hjørne i samme side 106"/>
            <p:cNvSpPr/>
            <p:nvPr/>
          </p:nvSpPr>
          <p:spPr>
            <a:xfrm>
              <a:off x="307578" y="2420589"/>
              <a:ext cx="375990" cy="25774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8" name="Rektangel 107"/>
            <p:cNvSpPr/>
            <p:nvPr/>
          </p:nvSpPr>
          <p:spPr>
            <a:xfrm>
              <a:off x="378759" y="2375168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9" name="Rektangel 108"/>
            <p:cNvSpPr/>
            <p:nvPr/>
          </p:nvSpPr>
          <p:spPr>
            <a:xfrm>
              <a:off x="539552" y="2375169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14" name="Gruppe 113"/>
          <p:cNvGrpSpPr/>
          <p:nvPr/>
        </p:nvGrpSpPr>
        <p:grpSpPr>
          <a:xfrm>
            <a:off x="7452320" y="3485877"/>
            <a:ext cx="375990" cy="303163"/>
            <a:chOff x="307578" y="2375168"/>
            <a:chExt cx="375990" cy="303163"/>
          </a:xfrm>
          <a:solidFill>
            <a:srgbClr val="256575"/>
          </a:solidFill>
        </p:grpSpPr>
        <p:sp>
          <p:nvSpPr>
            <p:cNvPr id="115" name="Rektangel med afrundet hjørne i samme side 114"/>
            <p:cNvSpPr/>
            <p:nvPr/>
          </p:nvSpPr>
          <p:spPr>
            <a:xfrm>
              <a:off x="307578" y="2420589"/>
              <a:ext cx="375990" cy="25774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6" name="Rektangel 115"/>
            <p:cNvSpPr/>
            <p:nvPr/>
          </p:nvSpPr>
          <p:spPr>
            <a:xfrm>
              <a:off x="378759" y="2375168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7" name="Rektangel 116"/>
            <p:cNvSpPr/>
            <p:nvPr/>
          </p:nvSpPr>
          <p:spPr>
            <a:xfrm>
              <a:off x="539552" y="2375169"/>
              <a:ext cx="8878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9" name="Bue 118"/>
          <p:cNvSpPr/>
          <p:nvPr/>
        </p:nvSpPr>
        <p:spPr>
          <a:xfrm rot="10481021">
            <a:off x="4528619" y="3354345"/>
            <a:ext cx="1564337" cy="1547957"/>
          </a:xfrm>
          <a:prstGeom prst="arc">
            <a:avLst>
              <a:gd name="adj1" fmla="val 16864300"/>
              <a:gd name="adj2" fmla="val 462636"/>
            </a:avLst>
          </a:prstGeom>
          <a:ln>
            <a:solidFill>
              <a:srgbClr val="175563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0" name="Rektangel 119"/>
          <p:cNvSpPr/>
          <p:nvPr/>
        </p:nvSpPr>
        <p:spPr>
          <a:xfrm>
            <a:off x="7596336" y="4107661"/>
            <a:ext cx="1220418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dirty="0" smtClean="0">
                <a:solidFill>
                  <a:srgbClr val="113F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regioner</a:t>
            </a:r>
            <a:endParaRPr lang="da-DK" sz="1000" dirty="0">
              <a:solidFill>
                <a:srgbClr val="113F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1" name="Rektangel 120"/>
          <p:cNvSpPr/>
          <p:nvPr/>
        </p:nvSpPr>
        <p:spPr>
          <a:xfrm>
            <a:off x="6732240" y="4715083"/>
            <a:ext cx="1220418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da-DK" sz="1000" dirty="0" smtClean="0">
                <a:solidFill>
                  <a:srgbClr val="113F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praktiserende læger</a:t>
            </a:r>
            <a:endParaRPr lang="da-DK" sz="1000" dirty="0">
              <a:solidFill>
                <a:srgbClr val="113F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" name="Rektangel 121"/>
          <p:cNvSpPr/>
          <p:nvPr/>
        </p:nvSpPr>
        <p:spPr>
          <a:xfrm>
            <a:off x="8511649" y="4961815"/>
            <a:ext cx="6102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000" dirty="0" smtClean="0">
                <a:solidFill>
                  <a:srgbClr val="113F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da-DK" sz="1000" dirty="0">
              <a:solidFill>
                <a:srgbClr val="113F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396" y="304368"/>
            <a:ext cx="7668213" cy="420026"/>
          </a:xfrm>
        </p:spPr>
        <p:txBody>
          <a:bodyPr>
            <a:normAutofit/>
          </a:bodyPr>
          <a:lstStyle/>
          <a:p>
            <a:pPr algn="l"/>
            <a:r>
              <a:rPr lang="da-DK" sz="1600" spc="300" dirty="0" smtClean="0">
                <a:solidFill>
                  <a:srgbClr val="2565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MICROSERVICE-PLATFORM: HURTIGERE OG BILLIGERE</a:t>
            </a:r>
            <a:endParaRPr lang="da-DK" sz="1600" spc="300" dirty="0">
              <a:solidFill>
                <a:srgbClr val="2565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1100" b="38450"/>
          <a:stretch/>
        </p:blipFill>
        <p:spPr>
          <a:xfrm>
            <a:off x="395536" y="1916832"/>
            <a:ext cx="8385857" cy="2053356"/>
          </a:xfrm>
          <a:prstGeom prst="rect">
            <a:avLst/>
          </a:prstGeom>
          <a:solidFill>
            <a:srgbClr val="256575"/>
          </a:solidFill>
        </p:spPr>
      </p:pic>
      <p:pic>
        <p:nvPicPr>
          <p:cNvPr id="60" name="Billede 5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08" y="1724457"/>
            <a:ext cx="1008000" cy="79758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8691"/>
            <a:ext cx="1008000" cy="79758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16" y="1716574"/>
            <a:ext cx="1008000" cy="797582"/>
          </a:xfrm>
          <a:prstGeom prst="rect">
            <a:avLst/>
          </a:prstGeom>
          <a:solidFill>
            <a:srgbClr val="E3DFD4"/>
          </a:solidFill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60" y="1708691"/>
            <a:ext cx="1008000" cy="797582"/>
          </a:xfrm>
          <a:prstGeom prst="rect">
            <a:avLst/>
          </a:prstGeom>
        </p:spPr>
      </p:pic>
      <p:sp>
        <p:nvSpPr>
          <p:cNvPr id="48" name="Tekstboks 47"/>
          <p:cNvSpPr txBox="1"/>
          <p:nvPr/>
        </p:nvSpPr>
        <p:spPr>
          <a:xfrm>
            <a:off x="6929214" y="192359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>
                <a:solidFill>
                  <a:srgbClr val="9B9C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 intelligence</a:t>
            </a:r>
          </a:p>
        </p:txBody>
      </p:sp>
      <p:sp>
        <p:nvSpPr>
          <p:cNvPr id="53" name="Tekstboks 52"/>
          <p:cNvSpPr txBox="1"/>
          <p:nvPr/>
        </p:nvSpPr>
        <p:spPr>
          <a:xfrm>
            <a:off x="1979712" y="2054026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Samtykke</a:t>
            </a:r>
            <a:endParaRPr lang="da-DK" sz="1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Tekstboks 53"/>
          <p:cNvSpPr txBox="1"/>
          <p:nvPr/>
        </p:nvSpPr>
        <p:spPr>
          <a:xfrm>
            <a:off x="3708016" y="2051904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måling</a:t>
            </a:r>
            <a:endParaRPr lang="da-DK" sz="12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Tekstboks 60"/>
          <p:cNvSpPr txBox="1"/>
          <p:nvPr/>
        </p:nvSpPr>
        <p:spPr>
          <a:xfrm>
            <a:off x="5379520" y="1956450"/>
            <a:ext cx="112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>
                <a:solidFill>
                  <a:srgbClr val="9B9C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Beslutnings</a:t>
            </a:r>
          </a:p>
          <a:p>
            <a:pPr algn="ctr"/>
            <a:r>
              <a:rPr lang="da-DK" sz="1200" dirty="0" smtClean="0">
                <a:solidFill>
                  <a:srgbClr val="9B9C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støtte</a:t>
            </a:r>
            <a:endParaRPr lang="da-DK" sz="1200" dirty="0">
              <a:solidFill>
                <a:srgbClr val="9B9C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0" name="Gruppe 79"/>
          <p:cNvGrpSpPr/>
          <p:nvPr/>
        </p:nvGrpSpPr>
        <p:grpSpPr>
          <a:xfrm>
            <a:off x="395536" y="1244252"/>
            <a:ext cx="4392488" cy="420561"/>
            <a:chOff x="323528" y="1244252"/>
            <a:chExt cx="4464496" cy="420561"/>
          </a:xfrm>
        </p:grpSpPr>
        <p:sp>
          <p:nvSpPr>
            <p:cNvPr id="76" name="Kantet højreparentes 75"/>
            <p:cNvSpPr/>
            <p:nvPr/>
          </p:nvSpPr>
          <p:spPr>
            <a:xfrm rot="16200000">
              <a:off x="2501766" y="-621445"/>
              <a:ext cx="108020" cy="4464496"/>
            </a:xfrm>
            <a:prstGeom prst="rightBracket">
              <a:avLst/>
            </a:prstGeom>
            <a:ln w="19050">
              <a:solidFill>
                <a:srgbClr val="256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77" name="Tekstboks 76"/>
            <p:cNvSpPr txBox="1"/>
            <p:nvPr/>
          </p:nvSpPr>
          <p:spPr>
            <a:xfrm>
              <a:off x="1404469" y="1244252"/>
              <a:ext cx="31324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smtClean="0">
                  <a:solidFill>
                    <a:srgbClr val="17556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BYGGESÆT = </a:t>
              </a:r>
              <a:r>
                <a:rPr lang="da-DK" sz="1200" dirty="0" smtClean="0">
                  <a:solidFill>
                    <a:srgbClr val="17556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 LØSNING</a:t>
              </a:r>
              <a:endParaRPr lang="da-DK" sz="1200" dirty="0">
                <a:solidFill>
                  <a:srgbClr val="1755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01" name="Billede 10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1008000" cy="797582"/>
          </a:xfrm>
          <a:prstGeom prst="rect">
            <a:avLst/>
          </a:prstGeom>
        </p:spPr>
      </p:pic>
      <p:sp>
        <p:nvSpPr>
          <p:cNvPr id="102" name="Tekstboks 101"/>
          <p:cNvSpPr txBox="1"/>
          <p:nvPr/>
        </p:nvSpPr>
        <p:spPr>
          <a:xfrm>
            <a:off x="395536" y="2046143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</a:t>
            </a:r>
            <a:endParaRPr lang="da-DK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6" name="Tekstboks 105"/>
          <p:cNvSpPr txBox="1"/>
          <p:nvPr/>
        </p:nvSpPr>
        <p:spPr>
          <a:xfrm>
            <a:off x="395536" y="4221088"/>
            <a:ext cx="331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rgbClr val="1755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 BYGGEKLODSER TIL LØSNINGER</a:t>
            </a:r>
            <a:endParaRPr lang="da-DK" sz="1200" dirty="0">
              <a:solidFill>
                <a:srgbClr val="17556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4" name="Gruppe 83"/>
          <p:cNvGrpSpPr/>
          <p:nvPr/>
        </p:nvGrpSpPr>
        <p:grpSpPr>
          <a:xfrm>
            <a:off x="1547552" y="5781655"/>
            <a:ext cx="1008000" cy="712157"/>
            <a:chOff x="647684" y="4617152"/>
            <a:chExt cx="1008000" cy="712157"/>
          </a:xfrm>
          <a:solidFill>
            <a:srgbClr val="175563"/>
          </a:solidFill>
        </p:grpSpPr>
        <p:sp>
          <p:nvSpPr>
            <p:cNvPr id="81" name="Rektangel med afrundet hjørne i samme side 80"/>
            <p:cNvSpPr/>
            <p:nvPr/>
          </p:nvSpPr>
          <p:spPr>
            <a:xfrm>
              <a:off x="827584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82" name="Rektangel med afrundet hjørne i samme side 81"/>
            <p:cNvSpPr/>
            <p:nvPr/>
          </p:nvSpPr>
          <p:spPr>
            <a:xfrm>
              <a:off x="1219156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83" name="Rektangel med afrundet hjørne i samme side 82"/>
            <p:cNvSpPr/>
            <p:nvPr/>
          </p:nvSpPr>
          <p:spPr>
            <a:xfrm>
              <a:off x="647684" y="4797152"/>
              <a:ext cx="1008000" cy="53215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85" name="Gruppe 84"/>
          <p:cNvGrpSpPr/>
          <p:nvPr/>
        </p:nvGrpSpPr>
        <p:grpSpPr>
          <a:xfrm>
            <a:off x="467544" y="4797152"/>
            <a:ext cx="1008000" cy="712157"/>
            <a:chOff x="647684" y="4617152"/>
            <a:chExt cx="1008000" cy="712157"/>
          </a:xfrm>
          <a:solidFill>
            <a:srgbClr val="E3DFD4"/>
          </a:solidFill>
        </p:grpSpPr>
        <p:sp>
          <p:nvSpPr>
            <p:cNvPr id="86" name="Rektangel med afrundet hjørne i samme side 85"/>
            <p:cNvSpPr/>
            <p:nvPr/>
          </p:nvSpPr>
          <p:spPr>
            <a:xfrm>
              <a:off x="827584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87" name="Rektangel med afrundet hjørne i samme side 86"/>
            <p:cNvSpPr/>
            <p:nvPr/>
          </p:nvSpPr>
          <p:spPr>
            <a:xfrm>
              <a:off x="1219156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88" name="Rektangel med afrundet hjørne i samme side 87"/>
            <p:cNvSpPr/>
            <p:nvPr/>
          </p:nvSpPr>
          <p:spPr>
            <a:xfrm>
              <a:off x="647684" y="4797152"/>
              <a:ext cx="1008000" cy="53215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89" name="Gruppe 88"/>
          <p:cNvGrpSpPr/>
          <p:nvPr/>
        </p:nvGrpSpPr>
        <p:grpSpPr>
          <a:xfrm>
            <a:off x="467544" y="5781655"/>
            <a:ext cx="1008000" cy="712157"/>
            <a:chOff x="647684" y="4617152"/>
            <a:chExt cx="1008000" cy="712157"/>
          </a:xfrm>
          <a:solidFill>
            <a:srgbClr val="990033"/>
          </a:solidFill>
        </p:grpSpPr>
        <p:sp>
          <p:nvSpPr>
            <p:cNvPr id="90" name="Rektangel med afrundet hjørne i samme side 89"/>
            <p:cNvSpPr/>
            <p:nvPr/>
          </p:nvSpPr>
          <p:spPr>
            <a:xfrm>
              <a:off x="827584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med afrundet hjørne i samme side 90"/>
            <p:cNvSpPr/>
            <p:nvPr/>
          </p:nvSpPr>
          <p:spPr>
            <a:xfrm>
              <a:off x="1219156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2" name="Rektangel med afrundet hjørne i samme side 91"/>
            <p:cNvSpPr/>
            <p:nvPr/>
          </p:nvSpPr>
          <p:spPr>
            <a:xfrm>
              <a:off x="647684" y="4797152"/>
              <a:ext cx="1008000" cy="53215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93" name="Gruppe 92"/>
          <p:cNvGrpSpPr/>
          <p:nvPr/>
        </p:nvGrpSpPr>
        <p:grpSpPr>
          <a:xfrm>
            <a:off x="1547664" y="4797152"/>
            <a:ext cx="1008000" cy="712157"/>
            <a:chOff x="647684" y="4617152"/>
            <a:chExt cx="1008000" cy="712157"/>
          </a:xfrm>
          <a:solidFill>
            <a:schemeClr val="tx1"/>
          </a:solidFill>
        </p:grpSpPr>
        <p:sp>
          <p:nvSpPr>
            <p:cNvPr id="94" name="Rektangel med afrundet hjørne i samme side 93"/>
            <p:cNvSpPr/>
            <p:nvPr/>
          </p:nvSpPr>
          <p:spPr>
            <a:xfrm>
              <a:off x="827584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5" name="Rektangel med afrundet hjørne i samme side 94"/>
            <p:cNvSpPr/>
            <p:nvPr/>
          </p:nvSpPr>
          <p:spPr>
            <a:xfrm>
              <a:off x="1219156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6" name="Rektangel med afrundet hjørne i samme side 95"/>
            <p:cNvSpPr/>
            <p:nvPr/>
          </p:nvSpPr>
          <p:spPr>
            <a:xfrm>
              <a:off x="647684" y="4797152"/>
              <a:ext cx="1008000" cy="53215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107" name="Gruppe 106"/>
          <p:cNvGrpSpPr/>
          <p:nvPr/>
        </p:nvGrpSpPr>
        <p:grpSpPr>
          <a:xfrm>
            <a:off x="2627672" y="4797152"/>
            <a:ext cx="1008000" cy="712157"/>
            <a:chOff x="647684" y="4617152"/>
            <a:chExt cx="1008000" cy="712157"/>
          </a:xfrm>
          <a:solidFill>
            <a:srgbClr val="6B6145"/>
          </a:solidFill>
        </p:grpSpPr>
        <p:sp>
          <p:nvSpPr>
            <p:cNvPr id="108" name="Rektangel med afrundet hjørne i samme side 107"/>
            <p:cNvSpPr/>
            <p:nvPr/>
          </p:nvSpPr>
          <p:spPr>
            <a:xfrm>
              <a:off x="827584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9" name="Rektangel med afrundet hjørne i samme side 108"/>
            <p:cNvSpPr/>
            <p:nvPr/>
          </p:nvSpPr>
          <p:spPr>
            <a:xfrm>
              <a:off x="1219156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0" name="Rektangel med afrundet hjørne i samme side 109"/>
            <p:cNvSpPr/>
            <p:nvPr/>
          </p:nvSpPr>
          <p:spPr>
            <a:xfrm>
              <a:off x="647684" y="4797152"/>
              <a:ext cx="1008000" cy="53215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111" name="Gruppe 110"/>
          <p:cNvGrpSpPr/>
          <p:nvPr/>
        </p:nvGrpSpPr>
        <p:grpSpPr>
          <a:xfrm>
            <a:off x="2627784" y="5781655"/>
            <a:ext cx="1008000" cy="712157"/>
            <a:chOff x="647684" y="4617152"/>
            <a:chExt cx="1008000" cy="712157"/>
          </a:xfrm>
          <a:solidFill>
            <a:srgbClr val="CC6636"/>
          </a:solidFill>
        </p:grpSpPr>
        <p:sp>
          <p:nvSpPr>
            <p:cNvPr id="112" name="Rektangel med afrundet hjørne i samme side 111"/>
            <p:cNvSpPr/>
            <p:nvPr/>
          </p:nvSpPr>
          <p:spPr>
            <a:xfrm>
              <a:off x="827584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3" name="Rektangel med afrundet hjørne i samme side 112"/>
            <p:cNvSpPr/>
            <p:nvPr/>
          </p:nvSpPr>
          <p:spPr>
            <a:xfrm>
              <a:off x="1219156" y="4617152"/>
              <a:ext cx="288032" cy="1800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4" name="Rektangel med afrundet hjørne i samme side 113"/>
            <p:cNvSpPr/>
            <p:nvPr/>
          </p:nvSpPr>
          <p:spPr>
            <a:xfrm>
              <a:off x="647684" y="4797152"/>
              <a:ext cx="1008000" cy="53215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142" name="Gruppe 141"/>
          <p:cNvGrpSpPr/>
          <p:nvPr/>
        </p:nvGrpSpPr>
        <p:grpSpPr>
          <a:xfrm>
            <a:off x="6444208" y="4293096"/>
            <a:ext cx="2376264" cy="2207173"/>
            <a:chOff x="3923928" y="4293096"/>
            <a:chExt cx="2376264" cy="2207173"/>
          </a:xfrm>
        </p:grpSpPr>
        <p:grpSp>
          <p:nvGrpSpPr>
            <p:cNvPr id="105" name="Gruppe 104"/>
            <p:cNvGrpSpPr/>
            <p:nvPr/>
          </p:nvGrpSpPr>
          <p:grpSpPr>
            <a:xfrm>
              <a:off x="3923928" y="4293096"/>
              <a:ext cx="2301766" cy="2207173"/>
              <a:chOff x="4862522" y="4509120"/>
              <a:chExt cx="2301766" cy="2207173"/>
            </a:xfrm>
          </p:grpSpPr>
          <p:pic>
            <p:nvPicPr>
              <p:cNvPr id="24" name="Billede 23"/>
              <p:cNvPicPr/>
              <p:nvPr/>
            </p:nvPicPr>
            <p:blipFill rotWithShape="1"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03" t="7579" r="11234" b="7277"/>
              <a:stretch/>
            </p:blipFill>
            <p:spPr>
              <a:xfrm>
                <a:off x="4862522" y="4509120"/>
                <a:ext cx="2301766" cy="2207173"/>
              </a:xfrm>
              <a:prstGeom prst="rect">
                <a:avLst/>
              </a:prstGeom>
            </p:spPr>
          </p:pic>
          <p:grpSp>
            <p:nvGrpSpPr>
              <p:cNvPr id="56" name="Gruppe 55"/>
              <p:cNvGrpSpPr/>
              <p:nvPr/>
            </p:nvGrpSpPr>
            <p:grpSpPr>
              <a:xfrm>
                <a:off x="5550907" y="5165075"/>
                <a:ext cx="389245" cy="1208533"/>
                <a:chOff x="3750707" y="4867218"/>
                <a:chExt cx="389245" cy="1208533"/>
              </a:xfrm>
            </p:grpSpPr>
            <p:pic>
              <p:nvPicPr>
                <p:cNvPr id="21" name="Billede 20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3006" y="4867218"/>
                  <a:ext cx="381176" cy="360000"/>
                </a:xfrm>
                <a:prstGeom prst="rect">
                  <a:avLst/>
                </a:prstGeom>
              </p:spPr>
            </p:pic>
            <p:pic>
              <p:nvPicPr>
                <p:cNvPr id="22" name="Billede 21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8776" y="5293405"/>
                  <a:ext cx="381176" cy="360000"/>
                </a:xfrm>
                <a:prstGeom prst="rect">
                  <a:avLst/>
                </a:prstGeom>
              </p:spPr>
            </p:pic>
            <p:pic>
              <p:nvPicPr>
                <p:cNvPr id="23" name="Billede 22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0707" y="5715751"/>
                  <a:ext cx="381176" cy="360000"/>
                </a:xfrm>
                <a:prstGeom prst="rect">
                  <a:avLst/>
                </a:prstGeom>
              </p:spPr>
            </p:pic>
          </p:grpSp>
        </p:grpSp>
        <p:sp>
          <p:nvSpPr>
            <p:cNvPr id="139" name="Tekstboks 138"/>
            <p:cNvSpPr txBox="1"/>
            <p:nvPr/>
          </p:nvSpPr>
          <p:spPr>
            <a:xfrm>
              <a:off x="4139952" y="6173187"/>
              <a:ext cx="2160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smtClean="0">
                  <a:solidFill>
                    <a:schemeClr val="bg1"/>
                  </a:solidFill>
                </a:rPr>
                <a:t>Borgerens data</a:t>
              </a:r>
              <a:endParaRPr lang="da-DK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1" name="Gruppe 140"/>
          <p:cNvGrpSpPr/>
          <p:nvPr/>
        </p:nvGrpSpPr>
        <p:grpSpPr>
          <a:xfrm>
            <a:off x="3851920" y="4300743"/>
            <a:ext cx="2301766" cy="2207173"/>
            <a:chOff x="6444208" y="4293096"/>
            <a:chExt cx="2301766" cy="2207173"/>
          </a:xfrm>
        </p:grpSpPr>
        <p:pic>
          <p:nvPicPr>
            <p:cNvPr id="119" name="Billede 118"/>
            <p:cNvPicPr/>
            <p:nvPr/>
          </p:nvPicPr>
          <p:blipFill rotWithShape="1"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" t="7579" r="11234" b="7277"/>
            <a:stretch/>
          </p:blipFill>
          <p:spPr>
            <a:xfrm>
              <a:off x="6444208" y="4293096"/>
              <a:ext cx="2301766" cy="2207173"/>
            </a:xfrm>
            <a:prstGeom prst="rect">
              <a:avLst/>
            </a:prstGeom>
          </p:spPr>
        </p:pic>
        <p:grpSp>
          <p:nvGrpSpPr>
            <p:cNvPr id="127" name="Gruppe 126"/>
            <p:cNvGrpSpPr/>
            <p:nvPr/>
          </p:nvGrpSpPr>
          <p:grpSpPr>
            <a:xfrm>
              <a:off x="6948320" y="4933285"/>
              <a:ext cx="504000" cy="356079"/>
              <a:chOff x="647684" y="4617152"/>
              <a:chExt cx="1008000" cy="712157"/>
            </a:xfrm>
            <a:solidFill>
              <a:schemeClr val="bg2"/>
            </a:solidFill>
          </p:grpSpPr>
          <p:sp>
            <p:nvSpPr>
              <p:cNvPr id="128" name="Rektangel med afrundet hjørne i samme side 127"/>
              <p:cNvSpPr/>
              <p:nvPr/>
            </p:nvSpPr>
            <p:spPr>
              <a:xfrm>
                <a:off x="827584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29" name="Rektangel med afrundet hjørne i samme side 128"/>
              <p:cNvSpPr/>
              <p:nvPr/>
            </p:nvSpPr>
            <p:spPr>
              <a:xfrm>
                <a:off x="1219156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30" name="Rektangel med afrundet hjørne i samme side 129"/>
              <p:cNvSpPr/>
              <p:nvPr/>
            </p:nvSpPr>
            <p:spPr>
              <a:xfrm>
                <a:off x="647684" y="4797152"/>
                <a:ext cx="1008000" cy="532157"/>
              </a:xfrm>
              <a:prstGeom prst="round2SameRect">
                <a:avLst/>
              </a:prstGeom>
              <a:solidFill>
                <a:srgbClr val="E3DF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grpSp>
          <p:nvGrpSpPr>
            <p:cNvPr id="131" name="Gruppe 130"/>
            <p:cNvGrpSpPr/>
            <p:nvPr/>
          </p:nvGrpSpPr>
          <p:grpSpPr>
            <a:xfrm>
              <a:off x="6948320" y="5321996"/>
              <a:ext cx="504000" cy="356079"/>
              <a:chOff x="647684" y="4617152"/>
              <a:chExt cx="1008000" cy="712157"/>
            </a:xfrm>
            <a:solidFill>
              <a:schemeClr val="tx1"/>
            </a:solidFill>
          </p:grpSpPr>
          <p:sp>
            <p:nvSpPr>
              <p:cNvPr id="132" name="Rektangel med afrundet hjørne i samme side 131"/>
              <p:cNvSpPr/>
              <p:nvPr/>
            </p:nvSpPr>
            <p:spPr>
              <a:xfrm>
                <a:off x="827584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33" name="Rektangel med afrundet hjørne i samme side 132"/>
              <p:cNvSpPr/>
              <p:nvPr/>
            </p:nvSpPr>
            <p:spPr>
              <a:xfrm>
                <a:off x="1219156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34" name="Rektangel med afrundet hjørne i samme side 133"/>
              <p:cNvSpPr/>
              <p:nvPr/>
            </p:nvSpPr>
            <p:spPr>
              <a:xfrm>
                <a:off x="647684" y="4797152"/>
                <a:ext cx="1008000" cy="532157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grpSp>
          <p:nvGrpSpPr>
            <p:cNvPr id="135" name="Gruppe 134"/>
            <p:cNvGrpSpPr/>
            <p:nvPr/>
          </p:nvGrpSpPr>
          <p:grpSpPr>
            <a:xfrm>
              <a:off x="6948264" y="5714629"/>
              <a:ext cx="504000" cy="356079"/>
              <a:chOff x="647684" y="4617152"/>
              <a:chExt cx="1008000" cy="712157"/>
            </a:xfrm>
            <a:solidFill>
              <a:schemeClr val="accent5"/>
            </a:solidFill>
          </p:grpSpPr>
          <p:sp>
            <p:nvSpPr>
              <p:cNvPr id="136" name="Rektangel med afrundet hjørne i samme side 135"/>
              <p:cNvSpPr/>
              <p:nvPr/>
            </p:nvSpPr>
            <p:spPr>
              <a:xfrm>
                <a:off x="827584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37" name="Rektangel med afrundet hjørne i samme side 136"/>
              <p:cNvSpPr/>
              <p:nvPr/>
            </p:nvSpPr>
            <p:spPr>
              <a:xfrm>
                <a:off x="1219156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38" name="Rektangel med afrundet hjørne i samme side 137"/>
              <p:cNvSpPr/>
              <p:nvPr/>
            </p:nvSpPr>
            <p:spPr>
              <a:xfrm>
                <a:off x="647684" y="4797152"/>
                <a:ext cx="1008000" cy="532157"/>
              </a:xfrm>
              <a:prstGeom prst="round2SameRect">
                <a:avLst/>
              </a:prstGeom>
              <a:solidFill>
                <a:srgbClr val="2565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sp>
          <p:nvSpPr>
            <p:cNvPr id="140" name="Tekstboks 139"/>
            <p:cNvSpPr txBox="1"/>
            <p:nvPr/>
          </p:nvSpPr>
          <p:spPr>
            <a:xfrm>
              <a:off x="6444208" y="6180958"/>
              <a:ext cx="23017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smtClean="0">
                  <a:solidFill>
                    <a:schemeClr val="bg1"/>
                  </a:solidFill>
                </a:rPr>
                <a:t>Bibliotek byggeklodser</a:t>
              </a:r>
              <a:endParaRPr lang="da-DK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0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e 64"/>
          <p:cNvGrpSpPr/>
          <p:nvPr/>
        </p:nvGrpSpPr>
        <p:grpSpPr>
          <a:xfrm>
            <a:off x="-436728" y="-13648"/>
            <a:ext cx="10123653" cy="6974006"/>
            <a:chOff x="-571500" y="0"/>
            <a:chExt cx="10258425" cy="70485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00" y="0"/>
              <a:ext cx="10258425" cy="704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913" y="6129338"/>
              <a:ext cx="2190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e 3"/>
          <p:cNvGrpSpPr/>
          <p:nvPr/>
        </p:nvGrpSpPr>
        <p:grpSpPr>
          <a:xfrm>
            <a:off x="1301068" y="1891212"/>
            <a:ext cx="6300000" cy="3070674"/>
            <a:chOff x="395536" y="1798486"/>
            <a:chExt cx="6300000" cy="3070674"/>
          </a:xfrm>
        </p:grpSpPr>
        <p:pic>
          <p:nvPicPr>
            <p:cNvPr id="159" name="Billede 158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" r="898" b="38450"/>
            <a:stretch/>
          </p:blipFill>
          <p:spPr>
            <a:xfrm>
              <a:off x="395536" y="3329721"/>
              <a:ext cx="6300000" cy="1539439"/>
            </a:xfrm>
            <a:prstGeom prst="rect">
              <a:avLst/>
            </a:prstGeom>
          </p:spPr>
        </p:pic>
        <p:pic>
          <p:nvPicPr>
            <p:cNvPr id="5" name="Billede 4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" r="898" b="38450"/>
            <a:stretch/>
          </p:blipFill>
          <p:spPr>
            <a:xfrm>
              <a:off x="395536" y="1798486"/>
              <a:ext cx="6300000" cy="1539439"/>
            </a:xfrm>
            <a:prstGeom prst="rect">
              <a:avLst/>
            </a:prstGeom>
          </p:spPr>
        </p:pic>
      </p:grpSp>
      <p:grpSp>
        <p:nvGrpSpPr>
          <p:cNvPr id="3" name="Gruppe 2"/>
          <p:cNvGrpSpPr/>
          <p:nvPr/>
        </p:nvGrpSpPr>
        <p:grpSpPr>
          <a:xfrm>
            <a:off x="1382956" y="1649518"/>
            <a:ext cx="6182808" cy="2800389"/>
            <a:chOff x="477424" y="1556792"/>
            <a:chExt cx="6182808" cy="2800389"/>
          </a:xfrm>
        </p:grpSpPr>
        <p:sp>
          <p:nvSpPr>
            <p:cNvPr id="144" name="Rektangel med afrundet hjørne i samme side 143"/>
            <p:cNvSpPr/>
            <p:nvPr/>
          </p:nvSpPr>
          <p:spPr>
            <a:xfrm>
              <a:off x="5784510" y="1556792"/>
              <a:ext cx="288032" cy="180000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45" name="Rektangel med afrundet hjørne i samme side 144"/>
            <p:cNvSpPr/>
            <p:nvPr/>
          </p:nvSpPr>
          <p:spPr>
            <a:xfrm>
              <a:off x="6176082" y="1556792"/>
              <a:ext cx="288032" cy="180000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46" name="Rektangel med afrundet hjørne i samme side 145"/>
            <p:cNvSpPr/>
            <p:nvPr/>
          </p:nvSpPr>
          <p:spPr>
            <a:xfrm>
              <a:off x="5614616" y="1735312"/>
              <a:ext cx="1008000" cy="5321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grpSp>
          <p:nvGrpSpPr>
            <p:cNvPr id="124" name="Gruppe 123"/>
            <p:cNvGrpSpPr/>
            <p:nvPr/>
          </p:nvGrpSpPr>
          <p:grpSpPr>
            <a:xfrm>
              <a:off x="519300" y="1556792"/>
              <a:ext cx="1008000" cy="712157"/>
              <a:chOff x="647684" y="4617152"/>
              <a:chExt cx="1008000" cy="712157"/>
            </a:xfrm>
            <a:solidFill>
              <a:schemeClr val="accent5"/>
            </a:solidFill>
          </p:grpSpPr>
          <p:sp>
            <p:nvSpPr>
              <p:cNvPr id="143" name="Rektangel med afrundet hjørne i samme side 142"/>
              <p:cNvSpPr/>
              <p:nvPr/>
            </p:nvSpPr>
            <p:spPr>
              <a:xfrm>
                <a:off x="647684" y="4797152"/>
                <a:ext cx="1008000" cy="532157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Rektangel med afrundet hjørne i samme side 124"/>
              <p:cNvSpPr/>
              <p:nvPr/>
            </p:nvSpPr>
            <p:spPr>
              <a:xfrm>
                <a:off x="827584" y="4617152"/>
                <a:ext cx="288032" cy="180000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ktangel med afrundet hjørne i samme side 125"/>
              <p:cNvSpPr/>
              <p:nvPr/>
            </p:nvSpPr>
            <p:spPr>
              <a:xfrm>
                <a:off x="1219156" y="4617152"/>
                <a:ext cx="288032" cy="180000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" name="Tekstboks 47"/>
            <p:cNvSpPr txBox="1"/>
            <p:nvPr/>
          </p:nvSpPr>
          <p:spPr>
            <a:xfrm>
              <a:off x="5620425" y="1772816"/>
              <a:ext cx="103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Klinisk admin.</a:t>
              </a:r>
            </a:p>
          </p:txBody>
        </p:sp>
        <p:sp>
          <p:nvSpPr>
            <p:cNvPr id="102" name="Tekstboks 101"/>
            <p:cNvSpPr txBox="1"/>
            <p:nvPr/>
          </p:nvSpPr>
          <p:spPr>
            <a:xfrm>
              <a:off x="519300" y="1838441"/>
              <a:ext cx="10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BSK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85" name="Gruppe 84"/>
            <p:cNvGrpSpPr/>
            <p:nvPr/>
          </p:nvGrpSpPr>
          <p:grpSpPr>
            <a:xfrm>
              <a:off x="3077196" y="2641169"/>
              <a:ext cx="1008000" cy="703531"/>
              <a:chOff x="664936" y="4625778"/>
              <a:chExt cx="1008000" cy="703531"/>
            </a:xfrm>
            <a:solidFill>
              <a:schemeClr val="bg2"/>
            </a:solidFill>
          </p:grpSpPr>
          <p:sp>
            <p:nvSpPr>
              <p:cNvPr id="86" name="Rektangel med afrundet hjørne i samme side 85"/>
              <p:cNvSpPr/>
              <p:nvPr/>
            </p:nvSpPr>
            <p:spPr>
              <a:xfrm>
                <a:off x="844836" y="4625778"/>
                <a:ext cx="288032" cy="18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Rektangel med afrundet hjørne i samme side 86"/>
              <p:cNvSpPr/>
              <p:nvPr/>
            </p:nvSpPr>
            <p:spPr>
              <a:xfrm>
                <a:off x="1236408" y="4625778"/>
                <a:ext cx="288032" cy="18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Rektangel med afrundet hjørne i samme side 87"/>
              <p:cNvSpPr/>
              <p:nvPr/>
            </p:nvSpPr>
            <p:spPr>
              <a:xfrm>
                <a:off x="664936" y="4797152"/>
                <a:ext cx="1008000" cy="53215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3" name="Gruppe 92"/>
            <p:cNvGrpSpPr/>
            <p:nvPr/>
          </p:nvGrpSpPr>
          <p:grpSpPr>
            <a:xfrm>
              <a:off x="1806818" y="2641169"/>
              <a:ext cx="1008000" cy="712157"/>
              <a:chOff x="664936" y="4617152"/>
              <a:chExt cx="1008000" cy="712157"/>
            </a:xfrm>
            <a:solidFill>
              <a:schemeClr val="tx1"/>
            </a:solidFill>
          </p:grpSpPr>
          <p:sp>
            <p:nvSpPr>
              <p:cNvPr id="94" name="Rektangel med afrundet hjørne i samme side 93"/>
              <p:cNvSpPr/>
              <p:nvPr/>
            </p:nvSpPr>
            <p:spPr>
              <a:xfrm>
                <a:off x="827584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Rektangel med afrundet hjørne i samme side 94"/>
              <p:cNvSpPr/>
              <p:nvPr/>
            </p:nvSpPr>
            <p:spPr>
              <a:xfrm>
                <a:off x="1219156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ktangel med afrundet hjørne i samme side 95"/>
              <p:cNvSpPr/>
              <p:nvPr/>
            </p:nvSpPr>
            <p:spPr>
              <a:xfrm>
                <a:off x="664936" y="4797152"/>
                <a:ext cx="1008000" cy="532157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7" name="Gruppe 106"/>
            <p:cNvGrpSpPr/>
            <p:nvPr/>
          </p:nvGrpSpPr>
          <p:grpSpPr>
            <a:xfrm>
              <a:off x="536552" y="2644835"/>
              <a:ext cx="1008000" cy="712157"/>
              <a:chOff x="664936" y="4617152"/>
              <a:chExt cx="1008000" cy="712157"/>
            </a:xfrm>
            <a:solidFill>
              <a:schemeClr val="accent5"/>
            </a:solidFill>
          </p:grpSpPr>
          <p:sp>
            <p:nvSpPr>
              <p:cNvPr id="108" name="Rektangel med afrundet hjørne i samme side 107"/>
              <p:cNvSpPr/>
              <p:nvPr/>
            </p:nvSpPr>
            <p:spPr>
              <a:xfrm>
                <a:off x="827584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Rektangel med afrundet hjørne i samme side 108"/>
              <p:cNvSpPr/>
              <p:nvPr/>
            </p:nvSpPr>
            <p:spPr>
              <a:xfrm>
                <a:off x="1219156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Rektangel med afrundet hjørne i samme side 109"/>
              <p:cNvSpPr/>
              <p:nvPr/>
            </p:nvSpPr>
            <p:spPr>
              <a:xfrm>
                <a:off x="664936" y="4797152"/>
                <a:ext cx="1008000" cy="532157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7" name="Tekstboks 66"/>
            <p:cNvSpPr txBox="1"/>
            <p:nvPr/>
          </p:nvSpPr>
          <p:spPr>
            <a:xfrm>
              <a:off x="477424" y="2915108"/>
              <a:ext cx="11403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Patientplan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" name="Tekstboks 67"/>
            <p:cNvSpPr txBox="1"/>
            <p:nvPr/>
          </p:nvSpPr>
          <p:spPr>
            <a:xfrm>
              <a:off x="1734396" y="2923112"/>
              <a:ext cx="1154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Brugsaftale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Tekstboks 68"/>
            <p:cNvSpPr txBox="1"/>
            <p:nvPr/>
          </p:nvSpPr>
          <p:spPr>
            <a:xfrm>
              <a:off x="3073592" y="2910086"/>
              <a:ext cx="10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srgbClr val="6B614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Samtykke</a:t>
              </a:r>
              <a:endParaRPr lang="da-DK" sz="1200" dirty="0">
                <a:solidFill>
                  <a:srgbClr val="6B61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3" name="Rektangel med afrundet hjørne i samme side 72"/>
            <p:cNvSpPr/>
            <p:nvPr/>
          </p:nvSpPr>
          <p:spPr>
            <a:xfrm>
              <a:off x="719452" y="3645024"/>
              <a:ext cx="288032" cy="18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74" name="Rektangel med afrundet hjørne i samme side 73"/>
            <p:cNvSpPr/>
            <p:nvPr/>
          </p:nvSpPr>
          <p:spPr>
            <a:xfrm>
              <a:off x="1111024" y="3645024"/>
              <a:ext cx="288032" cy="18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75" name="Rektangel med afrundet hjørne i samme side 74"/>
            <p:cNvSpPr/>
            <p:nvPr/>
          </p:nvSpPr>
          <p:spPr>
            <a:xfrm>
              <a:off x="539552" y="3825024"/>
              <a:ext cx="1008000" cy="532157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78" name="Rektangel med afrundet hjørne i samme side 77"/>
            <p:cNvSpPr/>
            <p:nvPr/>
          </p:nvSpPr>
          <p:spPr>
            <a:xfrm>
              <a:off x="1978204" y="3645024"/>
              <a:ext cx="288032" cy="180000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79" name="Rektangel med afrundet hjørne i samme side 78"/>
            <p:cNvSpPr/>
            <p:nvPr/>
          </p:nvSpPr>
          <p:spPr>
            <a:xfrm>
              <a:off x="2369776" y="3645024"/>
              <a:ext cx="288032" cy="180000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97" name="Rektangel med afrundet hjørne i samme side 96"/>
            <p:cNvSpPr/>
            <p:nvPr/>
          </p:nvSpPr>
          <p:spPr>
            <a:xfrm>
              <a:off x="1809930" y="3825024"/>
              <a:ext cx="1008000" cy="53215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98" name="Rektangel med afrundet hjørne i samme side 97"/>
            <p:cNvSpPr/>
            <p:nvPr/>
          </p:nvSpPr>
          <p:spPr>
            <a:xfrm>
              <a:off x="3248470" y="3636925"/>
              <a:ext cx="288032" cy="180000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99" name="Rektangel med afrundet hjørne i samme side 98"/>
            <p:cNvSpPr/>
            <p:nvPr/>
          </p:nvSpPr>
          <p:spPr>
            <a:xfrm>
              <a:off x="3640042" y="3636925"/>
              <a:ext cx="288032" cy="180000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00" name="Rektangel med afrundet hjørne i samme side 99"/>
            <p:cNvSpPr/>
            <p:nvPr/>
          </p:nvSpPr>
          <p:spPr>
            <a:xfrm>
              <a:off x="3077196" y="3816925"/>
              <a:ext cx="1008000" cy="532157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03" name="Rektangel med afrundet hjørne i samme side 102"/>
            <p:cNvSpPr/>
            <p:nvPr/>
          </p:nvSpPr>
          <p:spPr>
            <a:xfrm>
              <a:off x="4535988" y="3645024"/>
              <a:ext cx="288032" cy="180000"/>
            </a:xfrm>
            <a:prstGeom prst="round2Same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04" name="Rektangel med afrundet hjørne i samme side 103"/>
            <p:cNvSpPr/>
            <p:nvPr/>
          </p:nvSpPr>
          <p:spPr>
            <a:xfrm>
              <a:off x="4927560" y="3645024"/>
              <a:ext cx="288032" cy="180000"/>
            </a:xfrm>
            <a:prstGeom prst="round2Same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15" name="Rektangel med afrundet hjørne i samme side 114"/>
            <p:cNvSpPr/>
            <p:nvPr/>
          </p:nvSpPr>
          <p:spPr>
            <a:xfrm>
              <a:off x="4347462" y="3784080"/>
              <a:ext cx="1008000" cy="532157"/>
            </a:xfrm>
            <a:prstGeom prst="round2Same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Fordel</a:t>
              </a:r>
            </a:p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Besked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0" name="Tekstboks 119"/>
            <p:cNvSpPr txBox="1"/>
            <p:nvPr/>
          </p:nvSpPr>
          <p:spPr>
            <a:xfrm>
              <a:off x="539552" y="3853125"/>
              <a:ext cx="100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 skemasvar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1" name="Tekstboks 120"/>
            <p:cNvSpPr txBox="1"/>
            <p:nvPr/>
          </p:nvSpPr>
          <p:spPr>
            <a:xfrm>
              <a:off x="1763688" y="3853125"/>
              <a:ext cx="100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Godkendt besvarelse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2" name="Tekstboks 121"/>
            <p:cNvSpPr txBox="1"/>
            <p:nvPr/>
          </p:nvSpPr>
          <p:spPr>
            <a:xfrm>
              <a:off x="3114424" y="3895516"/>
              <a:ext cx="10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Gem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Rektangel med afrundet hjørne i samme side 146"/>
            <p:cNvSpPr/>
            <p:nvPr/>
          </p:nvSpPr>
          <p:spPr>
            <a:xfrm>
              <a:off x="4535987" y="1582670"/>
              <a:ext cx="288032" cy="180000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48" name="Rektangel med afrundet hjørne i samme side 147"/>
            <p:cNvSpPr/>
            <p:nvPr/>
          </p:nvSpPr>
          <p:spPr>
            <a:xfrm>
              <a:off x="4927559" y="1582670"/>
              <a:ext cx="288032" cy="180000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49" name="Rektangel med afrundet hjørne i samme side 148"/>
            <p:cNvSpPr/>
            <p:nvPr/>
          </p:nvSpPr>
          <p:spPr>
            <a:xfrm>
              <a:off x="4356087" y="1762670"/>
              <a:ext cx="1008000" cy="532157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50" name="Rektangel med afrundet hjørne i samme side 149"/>
            <p:cNvSpPr/>
            <p:nvPr/>
          </p:nvSpPr>
          <p:spPr>
            <a:xfrm>
              <a:off x="3251246" y="1573341"/>
              <a:ext cx="288032" cy="180000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51" name="Rektangel med afrundet hjørne i samme side 150"/>
            <p:cNvSpPr/>
            <p:nvPr/>
          </p:nvSpPr>
          <p:spPr>
            <a:xfrm>
              <a:off x="3642818" y="1573341"/>
              <a:ext cx="288032" cy="180000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52" name="Rektangel med afrundet hjørne i samme side 151"/>
            <p:cNvSpPr/>
            <p:nvPr/>
          </p:nvSpPr>
          <p:spPr>
            <a:xfrm>
              <a:off x="3071346" y="1753341"/>
              <a:ext cx="1008000" cy="53215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53" name="Rektangel med afrundet hjørne i samme side 152"/>
            <p:cNvSpPr/>
            <p:nvPr/>
          </p:nvSpPr>
          <p:spPr>
            <a:xfrm>
              <a:off x="1981204" y="1584967"/>
              <a:ext cx="288032" cy="18000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54" name="Rektangel med afrundet hjørne i samme side 153"/>
            <p:cNvSpPr/>
            <p:nvPr/>
          </p:nvSpPr>
          <p:spPr>
            <a:xfrm>
              <a:off x="2372776" y="1584967"/>
              <a:ext cx="288032" cy="18000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55" name="Rektangel med afrundet hjørne i samme side 154"/>
            <p:cNvSpPr/>
            <p:nvPr/>
          </p:nvSpPr>
          <p:spPr>
            <a:xfrm>
              <a:off x="1801304" y="1764967"/>
              <a:ext cx="1008000" cy="532157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61" name="Tekstboks 60"/>
            <p:cNvSpPr txBox="1"/>
            <p:nvPr/>
          </p:nvSpPr>
          <p:spPr>
            <a:xfrm>
              <a:off x="4356087" y="1795658"/>
              <a:ext cx="1008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Spørge-skema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4" name="Tekstboks 53"/>
            <p:cNvSpPr txBox="1"/>
            <p:nvPr/>
          </p:nvSpPr>
          <p:spPr>
            <a:xfrm>
              <a:off x="3059832" y="1781442"/>
              <a:ext cx="100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CPR opslag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Tekstboks 52"/>
            <p:cNvSpPr txBox="1"/>
            <p:nvPr/>
          </p:nvSpPr>
          <p:spPr>
            <a:xfrm>
              <a:off x="1763800" y="1833572"/>
              <a:ext cx="10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srgbClr val="6B614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Nem login</a:t>
              </a:r>
              <a:endParaRPr lang="da-DK" sz="1200" dirty="0">
                <a:solidFill>
                  <a:srgbClr val="6B61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60" name="Titel 1"/>
          <p:cNvSpPr txBox="1">
            <a:spLocks/>
          </p:cNvSpPr>
          <p:nvPr/>
        </p:nvSpPr>
        <p:spPr>
          <a:xfrm>
            <a:off x="360938" y="384266"/>
            <a:ext cx="8529597" cy="42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a-DK" sz="1600" spc="300" dirty="0" smtClean="0">
                <a:solidFill>
                  <a:srgbClr val="2565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LØSNING TIL LANGVARIG IV-BEHANDLING I HJEMMET</a:t>
            </a:r>
            <a:endParaRPr lang="da-DK" sz="1600" spc="300" dirty="0">
              <a:solidFill>
                <a:srgbClr val="2565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pe 83"/>
          <p:cNvGrpSpPr/>
          <p:nvPr/>
        </p:nvGrpSpPr>
        <p:grpSpPr>
          <a:xfrm>
            <a:off x="-436728" y="-13648"/>
            <a:ext cx="10123653" cy="6974006"/>
            <a:chOff x="-571500" y="0"/>
            <a:chExt cx="10258425" cy="7048500"/>
          </a:xfrm>
        </p:grpSpPr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00" y="0"/>
              <a:ext cx="10258425" cy="704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913" y="6129338"/>
              <a:ext cx="2190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pe 7"/>
          <p:cNvGrpSpPr/>
          <p:nvPr/>
        </p:nvGrpSpPr>
        <p:grpSpPr>
          <a:xfrm>
            <a:off x="1396068" y="1193231"/>
            <a:ext cx="6300000" cy="4347751"/>
            <a:chOff x="683568" y="1340768"/>
            <a:chExt cx="6300000" cy="4347751"/>
          </a:xfrm>
        </p:grpSpPr>
        <p:pic>
          <p:nvPicPr>
            <p:cNvPr id="163" name="Billede 162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" r="898" b="38450"/>
            <a:stretch/>
          </p:blipFill>
          <p:spPr>
            <a:xfrm>
              <a:off x="683568" y="4149080"/>
              <a:ext cx="6300000" cy="1539439"/>
            </a:xfrm>
            <a:prstGeom prst="rect">
              <a:avLst/>
            </a:prstGeom>
          </p:spPr>
        </p:pic>
        <p:pic>
          <p:nvPicPr>
            <p:cNvPr id="159" name="Billede 158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" r="898" b="38450"/>
            <a:stretch/>
          </p:blipFill>
          <p:spPr>
            <a:xfrm>
              <a:off x="683568" y="3113697"/>
              <a:ext cx="6300000" cy="1539439"/>
            </a:xfrm>
            <a:prstGeom prst="rect">
              <a:avLst/>
            </a:prstGeom>
          </p:spPr>
        </p:pic>
        <p:pic>
          <p:nvPicPr>
            <p:cNvPr id="5" name="Billede 4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" r="898" b="38450"/>
            <a:stretch/>
          </p:blipFill>
          <p:spPr>
            <a:xfrm>
              <a:off x="683568" y="1582462"/>
              <a:ext cx="6300000" cy="1539439"/>
            </a:xfrm>
            <a:prstGeom prst="rect">
              <a:avLst/>
            </a:prstGeom>
          </p:spPr>
        </p:pic>
        <p:grpSp>
          <p:nvGrpSpPr>
            <p:cNvPr id="3" name="Gruppe 2"/>
            <p:cNvGrpSpPr/>
            <p:nvPr/>
          </p:nvGrpSpPr>
          <p:grpSpPr>
            <a:xfrm>
              <a:off x="747718" y="1340768"/>
              <a:ext cx="6200546" cy="2800389"/>
              <a:chOff x="459686" y="1556792"/>
              <a:chExt cx="6200546" cy="2800389"/>
            </a:xfrm>
          </p:grpSpPr>
          <p:sp>
            <p:nvSpPr>
              <p:cNvPr id="144" name="Rektangel med afrundet hjørne i samme side 143"/>
              <p:cNvSpPr/>
              <p:nvPr/>
            </p:nvSpPr>
            <p:spPr>
              <a:xfrm>
                <a:off x="5784510" y="1556792"/>
                <a:ext cx="288032" cy="180000"/>
              </a:xfrm>
              <a:prstGeom prst="round2Same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ktangel med afrundet hjørne i samme side 144"/>
              <p:cNvSpPr/>
              <p:nvPr/>
            </p:nvSpPr>
            <p:spPr>
              <a:xfrm>
                <a:off x="6176082" y="1556792"/>
                <a:ext cx="288032" cy="180000"/>
              </a:xfrm>
              <a:prstGeom prst="round2Same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Rektangel med afrundet hjørne i samme side 145"/>
              <p:cNvSpPr/>
              <p:nvPr/>
            </p:nvSpPr>
            <p:spPr>
              <a:xfrm>
                <a:off x="5614616" y="1735312"/>
                <a:ext cx="1008000" cy="532157"/>
              </a:xfrm>
              <a:prstGeom prst="round2Same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4" name="Gruppe 123"/>
              <p:cNvGrpSpPr/>
              <p:nvPr/>
            </p:nvGrpSpPr>
            <p:grpSpPr>
              <a:xfrm>
                <a:off x="519300" y="1623581"/>
                <a:ext cx="1008000" cy="687199"/>
                <a:chOff x="647684" y="4683941"/>
                <a:chExt cx="1008000" cy="687199"/>
              </a:xfrm>
              <a:solidFill>
                <a:schemeClr val="accent5"/>
              </a:solidFill>
            </p:grpSpPr>
            <p:sp>
              <p:nvSpPr>
                <p:cNvPr id="143" name="Rektangel med afrundet hjørne i samme side 142"/>
                <p:cNvSpPr/>
                <p:nvPr/>
              </p:nvSpPr>
              <p:spPr>
                <a:xfrm>
                  <a:off x="647684" y="4838983"/>
                  <a:ext cx="1008000" cy="532157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Rektangel med afrundet hjørne i samme side 124"/>
                <p:cNvSpPr/>
                <p:nvPr/>
              </p:nvSpPr>
              <p:spPr>
                <a:xfrm>
                  <a:off x="827584" y="4683941"/>
                  <a:ext cx="288032" cy="180000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6" name="Rektangel med afrundet hjørne i samme side 125"/>
                <p:cNvSpPr/>
                <p:nvPr/>
              </p:nvSpPr>
              <p:spPr>
                <a:xfrm>
                  <a:off x="1219156" y="4683941"/>
                  <a:ext cx="288032" cy="180000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8" name="Tekstboks 47"/>
              <p:cNvSpPr txBox="1"/>
              <p:nvPr/>
            </p:nvSpPr>
            <p:spPr>
              <a:xfrm>
                <a:off x="5620425" y="1782341"/>
                <a:ext cx="1039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Klinisk admin.</a:t>
                </a:r>
              </a:p>
            </p:txBody>
          </p:sp>
          <p:sp>
            <p:nvSpPr>
              <p:cNvPr id="102" name="Tekstboks 101"/>
              <p:cNvSpPr txBox="1"/>
              <p:nvPr/>
            </p:nvSpPr>
            <p:spPr>
              <a:xfrm>
                <a:off x="519300" y="1850638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BSK</a:t>
                </a:r>
                <a:endParaRPr lang="da-DK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85" name="Gruppe 84"/>
              <p:cNvGrpSpPr/>
              <p:nvPr/>
            </p:nvGrpSpPr>
            <p:grpSpPr>
              <a:xfrm>
                <a:off x="3077196" y="2641169"/>
                <a:ext cx="1008000" cy="703531"/>
                <a:chOff x="664936" y="4625778"/>
                <a:chExt cx="1008000" cy="703531"/>
              </a:xfrm>
              <a:solidFill>
                <a:schemeClr val="bg2"/>
              </a:solidFill>
            </p:grpSpPr>
            <p:sp>
              <p:nvSpPr>
                <p:cNvPr id="86" name="Rektangel med afrundet hjørne i samme side 85"/>
                <p:cNvSpPr/>
                <p:nvPr/>
              </p:nvSpPr>
              <p:spPr>
                <a:xfrm>
                  <a:off x="844836" y="4625778"/>
                  <a:ext cx="288032" cy="180000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Rektangel med afrundet hjørne i samme side 86"/>
                <p:cNvSpPr/>
                <p:nvPr/>
              </p:nvSpPr>
              <p:spPr>
                <a:xfrm>
                  <a:off x="1236408" y="4625778"/>
                  <a:ext cx="288032" cy="180000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ktangel med afrundet hjørne i samme side 87"/>
                <p:cNvSpPr/>
                <p:nvPr/>
              </p:nvSpPr>
              <p:spPr>
                <a:xfrm>
                  <a:off x="664936" y="4797152"/>
                  <a:ext cx="1008000" cy="532157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9" name="Gruppe 88"/>
              <p:cNvGrpSpPr/>
              <p:nvPr/>
            </p:nvGrpSpPr>
            <p:grpSpPr>
              <a:xfrm>
                <a:off x="5611242" y="2641169"/>
                <a:ext cx="1008000" cy="712157"/>
                <a:chOff x="647684" y="4617152"/>
                <a:chExt cx="1008000" cy="712157"/>
              </a:xfrm>
              <a:solidFill>
                <a:schemeClr val="accent2"/>
              </a:solidFill>
            </p:grpSpPr>
            <p:sp>
              <p:nvSpPr>
                <p:cNvPr id="90" name="Rektangel med afrundet hjørne i samme side 89"/>
                <p:cNvSpPr/>
                <p:nvPr/>
              </p:nvSpPr>
              <p:spPr>
                <a:xfrm>
                  <a:off x="827584" y="4617152"/>
                  <a:ext cx="288032" cy="180000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Rektangel med afrundet hjørne i samme side 90"/>
                <p:cNvSpPr/>
                <p:nvPr/>
              </p:nvSpPr>
              <p:spPr>
                <a:xfrm>
                  <a:off x="1219156" y="4617152"/>
                  <a:ext cx="288032" cy="180000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Rektangel med afrundet hjørne i samme side 91"/>
                <p:cNvSpPr/>
                <p:nvPr/>
              </p:nvSpPr>
              <p:spPr>
                <a:xfrm>
                  <a:off x="647684" y="4797152"/>
                  <a:ext cx="1008000" cy="532157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3" name="Gruppe 92"/>
              <p:cNvGrpSpPr/>
              <p:nvPr/>
            </p:nvGrpSpPr>
            <p:grpSpPr>
              <a:xfrm>
                <a:off x="1806818" y="2641169"/>
                <a:ext cx="1008000" cy="712157"/>
                <a:chOff x="664936" y="4617152"/>
                <a:chExt cx="1008000" cy="712157"/>
              </a:xfrm>
              <a:solidFill>
                <a:schemeClr val="tx1"/>
              </a:solidFill>
            </p:grpSpPr>
            <p:sp>
              <p:nvSpPr>
                <p:cNvPr id="94" name="Rektangel med afrundet hjørne i samme side 93"/>
                <p:cNvSpPr/>
                <p:nvPr/>
              </p:nvSpPr>
              <p:spPr>
                <a:xfrm>
                  <a:off x="827584" y="4617152"/>
                  <a:ext cx="288032" cy="180000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Rektangel med afrundet hjørne i samme side 94"/>
                <p:cNvSpPr/>
                <p:nvPr/>
              </p:nvSpPr>
              <p:spPr>
                <a:xfrm>
                  <a:off x="1219156" y="4617152"/>
                  <a:ext cx="288032" cy="180000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Rektangel med afrundet hjørne i samme side 95"/>
                <p:cNvSpPr/>
                <p:nvPr/>
              </p:nvSpPr>
              <p:spPr>
                <a:xfrm>
                  <a:off x="664936" y="4797152"/>
                  <a:ext cx="1008000" cy="532157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7" name="Gruppe 106"/>
              <p:cNvGrpSpPr/>
              <p:nvPr/>
            </p:nvGrpSpPr>
            <p:grpSpPr>
              <a:xfrm>
                <a:off x="536552" y="2644835"/>
                <a:ext cx="1008000" cy="712157"/>
                <a:chOff x="664936" y="4617152"/>
                <a:chExt cx="1008000" cy="712157"/>
              </a:xfrm>
              <a:solidFill>
                <a:schemeClr val="accent5"/>
              </a:solidFill>
            </p:grpSpPr>
            <p:sp>
              <p:nvSpPr>
                <p:cNvPr id="108" name="Rektangel med afrundet hjørne i samme side 107"/>
                <p:cNvSpPr/>
                <p:nvPr/>
              </p:nvSpPr>
              <p:spPr>
                <a:xfrm>
                  <a:off x="827584" y="4617152"/>
                  <a:ext cx="288032" cy="180000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ktangel med afrundet hjørne i samme side 108"/>
                <p:cNvSpPr/>
                <p:nvPr/>
              </p:nvSpPr>
              <p:spPr>
                <a:xfrm>
                  <a:off x="1219156" y="4617152"/>
                  <a:ext cx="288032" cy="180000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Rektangel med afrundet hjørne i samme side 109"/>
                <p:cNvSpPr/>
                <p:nvPr/>
              </p:nvSpPr>
              <p:spPr>
                <a:xfrm>
                  <a:off x="664936" y="4797152"/>
                  <a:ext cx="1008000" cy="532157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1" name="Gruppe 110"/>
              <p:cNvGrpSpPr/>
              <p:nvPr/>
            </p:nvGrpSpPr>
            <p:grpSpPr>
              <a:xfrm>
                <a:off x="4356088" y="2641169"/>
                <a:ext cx="1008000" cy="712157"/>
                <a:chOff x="647684" y="4617152"/>
                <a:chExt cx="1008000" cy="712157"/>
              </a:xfrm>
              <a:solidFill>
                <a:schemeClr val="tx2"/>
              </a:solidFill>
            </p:grpSpPr>
            <p:sp>
              <p:nvSpPr>
                <p:cNvPr id="112" name="Rektangel med afrundet hjørne i samme side 111"/>
                <p:cNvSpPr/>
                <p:nvPr/>
              </p:nvSpPr>
              <p:spPr>
                <a:xfrm>
                  <a:off x="827584" y="4617152"/>
                  <a:ext cx="288032" cy="180000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Rektangel med afrundet hjørne i samme side 112"/>
                <p:cNvSpPr/>
                <p:nvPr/>
              </p:nvSpPr>
              <p:spPr>
                <a:xfrm>
                  <a:off x="1219156" y="4617152"/>
                  <a:ext cx="288032" cy="180000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ktangel med afrundet hjørne i samme side 113"/>
                <p:cNvSpPr/>
                <p:nvPr/>
              </p:nvSpPr>
              <p:spPr>
                <a:xfrm>
                  <a:off x="647684" y="4797152"/>
                  <a:ext cx="1008000" cy="532157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7" name="Tekstboks 66"/>
              <p:cNvSpPr txBox="1"/>
              <p:nvPr/>
            </p:nvSpPr>
            <p:spPr>
              <a:xfrm>
                <a:off x="459686" y="2915108"/>
                <a:ext cx="11655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Patientplan</a:t>
                </a:r>
                <a:endParaRPr lang="da-DK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68" name="Tekstboks 67"/>
              <p:cNvSpPr txBox="1"/>
              <p:nvPr/>
            </p:nvSpPr>
            <p:spPr>
              <a:xfrm>
                <a:off x="1693452" y="2895816"/>
                <a:ext cx="12571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Brugsaftale</a:t>
                </a:r>
                <a:endParaRPr lang="da-DK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69" name="Tekstboks 68"/>
              <p:cNvSpPr txBox="1"/>
              <p:nvPr/>
            </p:nvSpPr>
            <p:spPr>
              <a:xfrm>
                <a:off x="3059944" y="2896438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rgbClr val="6B614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Samtykke</a:t>
                </a:r>
                <a:endParaRPr lang="da-DK" sz="1200" dirty="0">
                  <a:solidFill>
                    <a:srgbClr val="6B614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0" name="Tekstboks 69"/>
              <p:cNvSpPr txBox="1"/>
              <p:nvPr/>
            </p:nvSpPr>
            <p:spPr>
              <a:xfrm>
                <a:off x="4355976" y="2952413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Måledata</a:t>
                </a:r>
                <a:endParaRPr lang="da-DK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1" name="Tekstboks 70"/>
              <p:cNvSpPr txBox="1"/>
              <p:nvPr/>
            </p:nvSpPr>
            <p:spPr>
              <a:xfrm>
                <a:off x="5626354" y="2850308"/>
                <a:ext cx="100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 målinger</a:t>
                </a:r>
                <a:endParaRPr lang="da-DK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3" name="Rektangel med afrundet hjørne i samme side 72"/>
              <p:cNvSpPr/>
              <p:nvPr/>
            </p:nvSpPr>
            <p:spPr>
              <a:xfrm>
                <a:off x="719452" y="3645024"/>
                <a:ext cx="288032" cy="180000"/>
              </a:xfrm>
              <a:prstGeom prst="round2Same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ktangel med afrundet hjørne i samme side 73"/>
              <p:cNvSpPr/>
              <p:nvPr/>
            </p:nvSpPr>
            <p:spPr>
              <a:xfrm>
                <a:off x="1111024" y="3645024"/>
                <a:ext cx="288032" cy="180000"/>
              </a:xfrm>
              <a:prstGeom prst="round2Same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Rektangel med afrundet hjørne i samme side 74"/>
              <p:cNvSpPr/>
              <p:nvPr/>
            </p:nvSpPr>
            <p:spPr>
              <a:xfrm>
                <a:off x="539552" y="3825024"/>
                <a:ext cx="1008000" cy="532157"/>
              </a:xfrm>
              <a:prstGeom prst="round2Same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ektangel med afrundet hjørne i samme side 77"/>
              <p:cNvSpPr/>
              <p:nvPr/>
            </p:nvSpPr>
            <p:spPr>
              <a:xfrm>
                <a:off x="1978204" y="3645024"/>
                <a:ext cx="288032" cy="180000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ktangel med afrundet hjørne i samme side 78"/>
              <p:cNvSpPr/>
              <p:nvPr/>
            </p:nvSpPr>
            <p:spPr>
              <a:xfrm>
                <a:off x="2369776" y="3645024"/>
                <a:ext cx="288032" cy="180000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ektangel med afrundet hjørne i samme side 96"/>
              <p:cNvSpPr/>
              <p:nvPr/>
            </p:nvSpPr>
            <p:spPr>
              <a:xfrm>
                <a:off x="1809930" y="3825024"/>
                <a:ext cx="1008000" cy="532157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Rektangel med afrundet hjørne i samme side 97"/>
              <p:cNvSpPr/>
              <p:nvPr/>
            </p:nvSpPr>
            <p:spPr>
              <a:xfrm>
                <a:off x="3248470" y="3636925"/>
                <a:ext cx="288032" cy="1800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ktangel med afrundet hjørne i samme side 98"/>
              <p:cNvSpPr/>
              <p:nvPr/>
            </p:nvSpPr>
            <p:spPr>
              <a:xfrm>
                <a:off x="3640042" y="3636925"/>
                <a:ext cx="288032" cy="1800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ktangel med afrundet hjørne i samme side 99"/>
              <p:cNvSpPr/>
              <p:nvPr/>
            </p:nvSpPr>
            <p:spPr>
              <a:xfrm>
                <a:off x="3077196" y="3816925"/>
                <a:ext cx="1008000" cy="53215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Rektangel med afrundet hjørne i samme side 102"/>
              <p:cNvSpPr/>
              <p:nvPr/>
            </p:nvSpPr>
            <p:spPr>
              <a:xfrm>
                <a:off x="4535988" y="3645024"/>
                <a:ext cx="288032" cy="180000"/>
              </a:xfrm>
              <a:prstGeom prst="round2Same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Rektangel med afrundet hjørne i samme side 103"/>
              <p:cNvSpPr/>
              <p:nvPr/>
            </p:nvSpPr>
            <p:spPr>
              <a:xfrm>
                <a:off x="4927560" y="3645024"/>
                <a:ext cx="288032" cy="180000"/>
              </a:xfrm>
              <a:prstGeom prst="round2Same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Rektangel med afrundet hjørne i samme side 114"/>
              <p:cNvSpPr/>
              <p:nvPr/>
            </p:nvSpPr>
            <p:spPr>
              <a:xfrm>
                <a:off x="4347462" y="3825024"/>
                <a:ext cx="1008000" cy="532157"/>
              </a:xfrm>
              <a:prstGeom prst="round2Same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1200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Fordel</a:t>
                </a:r>
              </a:p>
              <a:p>
                <a:pPr algn="ctr"/>
                <a:r>
                  <a:rPr lang="da-DK" sz="1200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beskeder</a:t>
                </a:r>
                <a:endParaRPr lang="da-DK" sz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16" name="Rektangel med afrundet hjørne i samme side 115"/>
              <p:cNvSpPr/>
              <p:nvPr/>
            </p:nvSpPr>
            <p:spPr>
              <a:xfrm>
                <a:off x="5806254" y="3645024"/>
                <a:ext cx="288032" cy="180000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Rektangel med afrundet hjørne i samme side 116"/>
              <p:cNvSpPr/>
              <p:nvPr/>
            </p:nvSpPr>
            <p:spPr>
              <a:xfrm>
                <a:off x="6197826" y="3645024"/>
                <a:ext cx="288032" cy="180000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Rektangel med afrundet hjørne i samme side 117"/>
              <p:cNvSpPr/>
              <p:nvPr/>
            </p:nvSpPr>
            <p:spPr>
              <a:xfrm>
                <a:off x="5626354" y="3825024"/>
                <a:ext cx="1008000" cy="532157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Tekstboks 119"/>
              <p:cNvSpPr txBox="1"/>
              <p:nvPr/>
            </p:nvSpPr>
            <p:spPr>
              <a:xfrm>
                <a:off x="539552" y="3853125"/>
                <a:ext cx="100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 skemasvar</a:t>
                </a:r>
                <a:endParaRPr lang="da-DK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21" name="Tekstboks 120"/>
              <p:cNvSpPr txBox="1"/>
              <p:nvPr/>
            </p:nvSpPr>
            <p:spPr>
              <a:xfrm>
                <a:off x="1763688" y="3853125"/>
                <a:ext cx="100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Godkendt besvarelse</a:t>
                </a:r>
                <a:endParaRPr lang="da-DK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22" name="Tekstboks 121"/>
              <p:cNvSpPr txBox="1"/>
              <p:nvPr/>
            </p:nvSpPr>
            <p:spPr>
              <a:xfrm>
                <a:off x="3059832" y="3895516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Gem</a:t>
                </a:r>
                <a:endParaRPr lang="da-DK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23" name="Tekstboks 122"/>
              <p:cNvSpPr txBox="1"/>
              <p:nvPr/>
            </p:nvSpPr>
            <p:spPr>
              <a:xfrm>
                <a:off x="5634980" y="3909585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Triage</a:t>
                </a:r>
                <a:endParaRPr lang="da-DK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7" name="Rektangel med afrundet hjørne i samme side 146"/>
              <p:cNvSpPr/>
              <p:nvPr/>
            </p:nvSpPr>
            <p:spPr>
              <a:xfrm>
                <a:off x="4535987" y="1582670"/>
                <a:ext cx="288032" cy="180000"/>
              </a:xfrm>
              <a:prstGeom prst="round2Same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Rektangel med afrundet hjørne i samme side 147"/>
              <p:cNvSpPr/>
              <p:nvPr/>
            </p:nvSpPr>
            <p:spPr>
              <a:xfrm>
                <a:off x="4927559" y="1582670"/>
                <a:ext cx="288032" cy="180000"/>
              </a:xfrm>
              <a:prstGeom prst="round2Same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Rektangel med afrundet hjørne i samme side 148"/>
              <p:cNvSpPr/>
              <p:nvPr/>
            </p:nvSpPr>
            <p:spPr>
              <a:xfrm>
                <a:off x="4356087" y="1762670"/>
                <a:ext cx="1008000" cy="532157"/>
              </a:xfrm>
              <a:prstGeom prst="round2Same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Rektangel med afrundet hjørne i samme side 149"/>
              <p:cNvSpPr/>
              <p:nvPr/>
            </p:nvSpPr>
            <p:spPr>
              <a:xfrm>
                <a:off x="3251246" y="1573341"/>
                <a:ext cx="288032" cy="180000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Rektangel med afrundet hjørne i samme side 150"/>
              <p:cNvSpPr/>
              <p:nvPr/>
            </p:nvSpPr>
            <p:spPr>
              <a:xfrm>
                <a:off x="3642818" y="1573341"/>
                <a:ext cx="288032" cy="180000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Rektangel med afrundet hjørne i samme side 151"/>
              <p:cNvSpPr/>
              <p:nvPr/>
            </p:nvSpPr>
            <p:spPr>
              <a:xfrm>
                <a:off x="3071346" y="1753341"/>
                <a:ext cx="1008000" cy="532157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Rektangel med afrundet hjørne i samme side 152"/>
              <p:cNvSpPr/>
              <p:nvPr/>
            </p:nvSpPr>
            <p:spPr>
              <a:xfrm>
                <a:off x="1981204" y="1584967"/>
                <a:ext cx="288032" cy="180000"/>
              </a:xfrm>
              <a:prstGeom prst="round2Same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Rektangel med afrundet hjørne i samme side 153"/>
              <p:cNvSpPr/>
              <p:nvPr/>
            </p:nvSpPr>
            <p:spPr>
              <a:xfrm>
                <a:off x="2372776" y="1584967"/>
                <a:ext cx="288032" cy="180000"/>
              </a:xfrm>
              <a:prstGeom prst="round2Same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Rektangel med afrundet hjørne i samme side 154"/>
              <p:cNvSpPr/>
              <p:nvPr/>
            </p:nvSpPr>
            <p:spPr>
              <a:xfrm>
                <a:off x="1801304" y="1764967"/>
                <a:ext cx="1008000" cy="532157"/>
              </a:xfrm>
              <a:prstGeom prst="round2Same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Tekstboks 60"/>
              <p:cNvSpPr txBox="1"/>
              <p:nvPr/>
            </p:nvSpPr>
            <p:spPr>
              <a:xfrm>
                <a:off x="4356087" y="1795658"/>
                <a:ext cx="1008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Spørge-skema</a:t>
                </a:r>
                <a:endParaRPr lang="da-DK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4" name="Tekstboks 53"/>
              <p:cNvSpPr txBox="1"/>
              <p:nvPr/>
            </p:nvSpPr>
            <p:spPr>
              <a:xfrm>
                <a:off x="3059832" y="1781442"/>
                <a:ext cx="100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CPR opslag</a:t>
                </a:r>
                <a:endParaRPr lang="da-DK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3" name="Tekstboks 52"/>
              <p:cNvSpPr txBox="1"/>
              <p:nvPr/>
            </p:nvSpPr>
            <p:spPr>
              <a:xfrm>
                <a:off x="1763800" y="1833572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200" dirty="0" smtClean="0">
                    <a:solidFill>
                      <a:srgbClr val="6B614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Nem login</a:t>
                </a:r>
                <a:endParaRPr lang="da-DK" sz="1200" dirty="0">
                  <a:solidFill>
                    <a:srgbClr val="6B614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64" name="Rektangel med afrundet hjørne i samme side 163"/>
            <p:cNvSpPr/>
            <p:nvPr/>
          </p:nvSpPr>
          <p:spPr>
            <a:xfrm>
              <a:off x="1007484" y="4509120"/>
              <a:ext cx="288032" cy="1800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65" name="Rektangel med afrundet hjørne i samme side 164"/>
            <p:cNvSpPr/>
            <p:nvPr/>
          </p:nvSpPr>
          <p:spPr>
            <a:xfrm>
              <a:off x="1399056" y="4509120"/>
              <a:ext cx="288032" cy="1800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66" name="Rektangel med afrundet hjørne i samme side 165"/>
            <p:cNvSpPr/>
            <p:nvPr/>
          </p:nvSpPr>
          <p:spPr>
            <a:xfrm>
              <a:off x="827584" y="4689120"/>
              <a:ext cx="1008000" cy="532157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67" name="Tekstboks 166"/>
            <p:cNvSpPr txBox="1"/>
            <p:nvPr/>
          </p:nvSpPr>
          <p:spPr>
            <a:xfrm>
              <a:off x="836210" y="4773681"/>
              <a:ext cx="10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CTG</a:t>
              </a:r>
              <a:endParaRPr lang="da-DK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3" name="Titel 1"/>
          <p:cNvSpPr>
            <a:spLocks noGrp="1"/>
          </p:cNvSpPr>
          <p:nvPr>
            <p:ph type="title"/>
          </p:nvPr>
        </p:nvSpPr>
        <p:spPr>
          <a:xfrm>
            <a:off x="566896" y="399368"/>
            <a:ext cx="8113960" cy="420026"/>
          </a:xfrm>
        </p:spPr>
        <p:txBody>
          <a:bodyPr>
            <a:normAutofit/>
          </a:bodyPr>
          <a:lstStyle/>
          <a:p>
            <a:pPr algn="l"/>
            <a:r>
              <a:rPr lang="da-DK" sz="1600" spc="300" dirty="0" smtClean="0">
                <a:solidFill>
                  <a:srgbClr val="2565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LØSNING TIL GRAVIDE MED KOMPLIKATIONER</a:t>
            </a:r>
            <a:endParaRPr lang="da-DK" sz="1600" spc="300" dirty="0">
              <a:solidFill>
                <a:srgbClr val="2565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5284518" y="2169019"/>
            <a:ext cx="1139477" cy="942317"/>
          </a:xfrm>
          <a:prstGeom prst="rect">
            <a:avLst/>
          </a:prstGeom>
          <a:noFill/>
          <a:ln w="44450">
            <a:solidFill>
              <a:srgbClr val="175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2" name="Rektangel 81"/>
          <p:cNvSpPr/>
          <p:nvPr/>
        </p:nvSpPr>
        <p:spPr>
          <a:xfrm>
            <a:off x="6564274" y="2169018"/>
            <a:ext cx="1119919" cy="942317"/>
          </a:xfrm>
          <a:prstGeom prst="rect">
            <a:avLst/>
          </a:prstGeom>
          <a:noFill/>
          <a:ln w="44450">
            <a:solidFill>
              <a:srgbClr val="175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9" name="Rektangel 118"/>
          <p:cNvSpPr/>
          <p:nvPr/>
        </p:nvSpPr>
        <p:spPr>
          <a:xfrm>
            <a:off x="6562299" y="3204332"/>
            <a:ext cx="1119919" cy="868462"/>
          </a:xfrm>
          <a:prstGeom prst="rect">
            <a:avLst/>
          </a:prstGeom>
          <a:noFill/>
          <a:ln w="44450">
            <a:solidFill>
              <a:srgbClr val="175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7" name="Rektangel 126"/>
          <p:cNvSpPr/>
          <p:nvPr/>
        </p:nvSpPr>
        <p:spPr>
          <a:xfrm>
            <a:off x="1492750" y="4257859"/>
            <a:ext cx="1119919" cy="942317"/>
          </a:xfrm>
          <a:prstGeom prst="rect">
            <a:avLst/>
          </a:prstGeom>
          <a:noFill/>
          <a:ln w="44450">
            <a:solidFill>
              <a:srgbClr val="175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8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uppe 101"/>
          <p:cNvGrpSpPr/>
          <p:nvPr/>
        </p:nvGrpSpPr>
        <p:grpSpPr>
          <a:xfrm>
            <a:off x="-436728" y="-13648"/>
            <a:ext cx="10123653" cy="6974006"/>
            <a:chOff x="-571500" y="0"/>
            <a:chExt cx="10258425" cy="7048500"/>
          </a:xfrm>
        </p:grpSpPr>
        <p:pic>
          <p:nvPicPr>
            <p:cNvPr id="10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00" y="0"/>
              <a:ext cx="10258425" cy="704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913" y="6129338"/>
              <a:ext cx="2190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9" name="Gruppe 198"/>
          <p:cNvGrpSpPr/>
          <p:nvPr/>
        </p:nvGrpSpPr>
        <p:grpSpPr>
          <a:xfrm>
            <a:off x="1385709" y="1391132"/>
            <a:ext cx="6300000" cy="3228379"/>
            <a:chOff x="395536" y="1798486"/>
            <a:chExt cx="6300000" cy="3070674"/>
          </a:xfrm>
        </p:grpSpPr>
        <p:pic>
          <p:nvPicPr>
            <p:cNvPr id="200" name="Billede 199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" r="898" b="38450"/>
            <a:stretch/>
          </p:blipFill>
          <p:spPr>
            <a:xfrm>
              <a:off x="395536" y="3329721"/>
              <a:ext cx="6300000" cy="1539439"/>
            </a:xfrm>
            <a:prstGeom prst="rect">
              <a:avLst/>
            </a:prstGeom>
          </p:spPr>
        </p:pic>
        <p:pic>
          <p:nvPicPr>
            <p:cNvPr id="201" name="Billede 200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" r="898" b="38450"/>
            <a:stretch/>
          </p:blipFill>
          <p:spPr>
            <a:xfrm>
              <a:off x="395536" y="1798486"/>
              <a:ext cx="6300000" cy="1539439"/>
            </a:xfrm>
            <a:prstGeom prst="rect">
              <a:avLst/>
            </a:prstGeom>
          </p:spPr>
        </p:pic>
      </p:grpSp>
      <p:sp>
        <p:nvSpPr>
          <p:cNvPr id="81" name="Tekstboks 80"/>
          <p:cNvSpPr txBox="1"/>
          <p:nvPr/>
        </p:nvSpPr>
        <p:spPr>
          <a:xfrm>
            <a:off x="1322066" y="5787241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>
                <a:solidFill>
                  <a:srgbClr val="175563"/>
                </a:solidFill>
              </a:rPr>
              <a:t>Samme byggeklodser som ‘Gravide med komplikationer’, undtagen måledata</a:t>
            </a:r>
          </a:p>
          <a:p>
            <a:r>
              <a:rPr lang="da-DK" sz="1000" dirty="0" smtClean="0">
                <a:solidFill>
                  <a:srgbClr val="175563"/>
                </a:solidFill>
              </a:rPr>
              <a:t>Plus byggeklods til QR-scanning for at styre batches af medicin</a:t>
            </a:r>
          </a:p>
          <a:p>
            <a:r>
              <a:rPr lang="da-DK" sz="1000" dirty="0" smtClean="0">
                <a:solidFill>
                  <a:srgbClr val="175563"/>
                </a:solidFill>
              </a:rPr>
              <a:t>Plus byggeklods til medicinhåndtering med sammenhæng til Apovision</a:t>
            </a:r>
          </a:p>
          <a:p>
            <a:r>
              <a:rPr lang="da-DK" sz="1000" dirty="0" smtClean="0">
                <a:solidFill>
                  <a:srgbClr val="175563"/>
                </a:solidFill>
              </a:rPr>
              <a:t>Plus mulighed for uddata til Business Intelligence</a:t>
            </a:r>
            <a:endParaRPr lang="da-DK" sz="1000" dirty="0">
              <a:solidFill>
                <a:srgbClr val="175563"/>
              </a:solidFill>
            </a:endParaRPr>
          </a:p>
        </p:txBody>
      </p:sp>
      <p:grpSp>
        <p:nvGrpSpPr>
          <p:cNvPr id="129" name="Gruppe 128"/>
          <p:cNvGrpSpPr/>
          <p:nvPr/>
        </p:nvGrpSpPr>
        <p:grpSpPr>
          <a:xfrm>
            <a:off x="1455469" y="1114051"/>
            <a:ext cx="6182808" cy="2800389"/>
            <a:chOff x="477424" y="1556792"/>
            <a:chExt cx="6182808" cy="2800389"/>
          </a:xfrm>
        </p:grpSpPr>
        <p:sp>
          <p:nvSpPr>
            <p:cNvPr id="130" name="Rektangel med afrundet hjørne i samme side 129"/>
            <p:cNvSpPr/>
            <p:nvPr/>
          </p:nvSpPr>
          <p:spPr>
            <a:xfrm>
              <a:off x="5784510" y="1556792"/>
              <a:ext cx="288032" cy="180000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31" name="Rektangel med afrundet hjørne i samme side 130"/>
            <p:cNvSpPr/>
            <p:nvPr/>
          </p:nvSpPr>
          <p:spPr>
            <a:xfrm>
              <a:off x="6176082" y="1556792"/>
              <a:ext cx="288032" cy="180000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32" name="Rektangel med afrundet hjørne i samme side 131"/>
            <p:cNvSpPr/>
            <p:nvPr/>
          </p:nvSpPr>
          <p:spPr>
            <a:xfrm>
              <a:off x="5614616" y="1735312"/>
              <a:ext cx="1008000" cy="5321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grpSp>
          <p:nvGrpSpPr>
            <p:cNvPr id="133" name="Gruppe 132"/>
            <p:cNvGrpSpPr/>
            <p:nvPr/>
          </p:nvGrpSpPr>
          <p:grpSpPr>
            <a:xfrm>
              <a:off x="519300" y="1556792"/>
              <a:ext cx="1008000" cy="712157"/>
              <a:chOff x="647684" y="4617152"/>
              <a:chExt cx="1008000" cy="712157"/>
            </a:xfrm>
            <a:solidFill>
              <a:schemeClr val="accent5"/>
            </a:solidFill>
          </p:grpSpPr>
          <p:sp>
            <p:nvSpPr>
              <p:cNvPr id="192" name="Rektangel med afrundet hjørne i samme side 191"/>
              <p:cNvSpPr/>
              <p:nvPr/>
            </p:nvSpPr>
            <p:spPr>
              <a:xfrm>
                <a:off x="647684" y="4797152"/>
                <a:ext cx="1008000" cy="532157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Rektangel med afrundet hjørne i samme side 192"/>
              <p:cNvSpPr/>
              <p:nvPr/>
            </p:nvSpPr>
            <p:spPr>
              <a:xfrm>
                <a:off x="827584" y="4617152"/>
                <a:ext cx="288032" cy="180000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Rektangel med afrundet hjørne i samme side 193"/>
              <p:cNvSpPr/>
              <p:nvPr/>
            </p:nvSpPr>
            <p:spPr>
              <a:xfrm>
                <a:off x="1219156" y="4617152"/>
                <a:ext cx="288032" cy="180000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4" name="Tekstboks 133"/>
            <p:cNvSpPr txBox="1"/>
            <p:nvPr/>
          </p:nvSpPr>
          <p:spPr>
            <a:xfrm>
              <a:off x="5620425" y="1772816"/>
              <a:ext cx="103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Klinisk admin.</a:t>
              </a:r>
            </a:p>
          </p:txBody>
        </p:sp>
        <p:sp>
          <p:nvSpPr>
            <p:cNvPr id="135" name="Tekstboks 134"/>
            <p:cNvSpPr txBox="1"/>
            <p:nvPr/>
          </p:nvSpPr>
          <p:spPr>
            <a:xfrm>
              <a:off x="519300" y="1838441"/>
              <a:ext cx="10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BSK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36" name="Gruppe 135"/>
            <p:cNvGrpSpPr/>
            <p:nvPr/>
          </p:nvGrpSpPr>
          <p:grpSpPr>
            <a:xfrm>
              <a:off x="3077196" y="2641169"/>
              <a:ext cx="1008000" cy="703531"/>
              <a:chOff x="664936" y="4625778"/>
              <a:chExt cx="1008000" cy="703531"/>
            </a:xfrm>
            <a:solidFill>
              <a:schemeClr val="bg2"/>
            </a:solidFill>
          </p:grpSpPr>
          <p:sp>
            <p:nvSpPr>
              <p:cNvPr id="189" name="Rektangel med afrundet hjørne i samme side 188"/>
              <p:cNvSpPr/>
              <p:nvPr/>
            </p:nvSpPr>
            <p:spPr>
              <a:xfrm>
                <a:off x="844836" y="4625778"/>
                <a:ext cx="288032" cy="18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Rektangel med afrundet hjørne i samme side 189"/>
              <p:cNvSpPr/>
              <p:nvPr/>
            </p:nvSpPr>
            <p:spPr>
              <a:xfrm>
                <a:off x="1236408" y="4625778"/>
                <a:ext cx="288032" cy="18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Rektangel med afrundet hjørne i samme side 190"/>
              <p:cNvSpPr/>
              <p:nvPr/>
            </p:nvSpPr>
            <p:spPr>
              <a:xfrm>
                <a:off x="664936" y="4797152"/>
                <a:ext cx="1008000" cy="53215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7" name="Gruppe 136"/>
            <p:cNvGrpSpPr/>
            <p:nvPr/>
          </p:nvGrpSpPr>
          <p:grpSpPr>
            <a:xfrm>
              <a:off x="1806818" y="2641169"/>
              <a:ext cx="1008000" cy="712157"/>
              <a:chOff x="664936" y="4617152"/>
              <a:chExt cx="1008000" cy="712157"/>
            </a:xfrm>
            <a:solidFill>
              <a:schemeClr val="tx1"/>
            </a:solidFill>
          </p:grpSpPr>
          <p:sp>
            <p:nvSpPr>
              <p:cNvPr id="186" name="Rektangel med afrundet hjørne i samme side 185"/>
              <p:cNvSpPr/>
              <p:nvPr/>
            </p:nvSpPr>
            <p:spPr>
              <a:xfrm>
                <a:off x="827584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Rektangel med afrundet hjørne i samme side 186"/>
              <p:cNvSpPr/>
              <p:nvPr/>
            </p:nvSpPr>
            <p:spPr>
              <a:xfrm>
                <a:off x="1219156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Rektangel med afrundet hjørne i samme side 187"/>
              <p:cNvSpPr/>
              <p:nvPr/>
            </p:nvSpPr>
            <p:spPr>
              <a:xfrm>
                <a:off x="664936" y="4797152"/>
                <a:ext cx="1008000" cy="532157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8" name="Gruppe 137"/>
            <p:cNvGrpSpPr/>
            <p:nvPr/>
          </p:nvGrpSpPr>
          <p:grpSpPr>
            <a:xfrm>
              <a:off x="536552" y="2644835"/>
              <a:ext cx="1008000" cy="712157"/>
              <a:chOff x="664936" y="4617152"/>
              <a:chExt cx="1008000" cy="712157"/>
            </a:xfrm>
            <a:solidFill>
              <a:schemeClr val="accent5"/>
            </a:solidFill>
          </p:grpSpPr>
          <p:sp>
            <p:nvSpPr>
              <p:cNvPr id="183" name="Rektangel med afrundet hjørne i samme side 182"/>
              <p:cNvSpPr/>
              <p:nvPr/>
            </p:nvSpPr>
            <p:spPr>
              <a:xfrm>
                <a:off x="827584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Rektangel med afrundet hjørne i samme side 183"/>
              <p:cNvSpPr/>
              <p:nvPr/>
            </p:nvSpPr>
            <p:spPr>
              <a:xfrm>
                <a:off x="1219156" y="4617152"/>
                <a:ext cx="288032" cy="180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Rektangel med afrundet hjørne i samme side 184"/>
              <p:cNvSpPr/>
              <p:nvPr/>
            </p:nvSpPr>
            <p:spPr>
              <a:xfrm>
                <a:off x="664936" y="4797152"/>
                <a:ext cx="1008000" cy="532157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9" name="Tekstboks 138"/>
            <p:cNvSpPr txBox="1"/>
            <p:nvPr/>
          </p:nvSpPr>
          <p:spPr>
            <a:xfrm>
              <a:off x="477424" y="2915108"/>
              <a:ext cx="11403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Patientplan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0" name="Tekstboks 139"/>
            <p:cNvSpPr txBox="1"/>
            <p:nvPr/>
          </p:nvSpPr>
          <p:spPr>
            <a:xfrm>
              <a:off x="1734396" y="2923112"/>
              <a:ext cx="1154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Brugsaftale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1" name="Tekstboks 140"/>
            <p:cNvSpPr txBox="1"/>
            <p:nvPr/>
          </p:nvSpPr>
          <p:spPr>
            <a:xfrm>
              <a:off x="3073592" y="2910086"/>
              <a:ext cx="10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srgbClr val="6B614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Samtykke</a:t>
              </a:r>
              <a:endParaRPr lang="da-DK" sz="1200" dirty="0">
                <a:solidFill>
                  <a:srgbClr val="6B61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2" name="Rektangel med afrundet hjørne i samme side 141"/>
            <p:cNvSpPr/>
            <p:nvPr/>
          </p:nvSpPr>
          <p:spPr>
            <a:xfrm>
              <a:off x="719452" y="3645024"/>
              <a:ext cx="288032" cy="18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56" name="Rektangel med afrundet hjørne i samme side 155"/>
            <p:cNvSpPr/>
            <p:nvPr/>
          </p:nvSpPr>
          <p:spPr>
            <a:xfrm>
              <a:off x="1111024" y="3645024"/>
              <a:ext cx="288032" cy="18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57" name="Rektangel med afrundet hjørne i samme side 156"/>
            <p:cNvSpPr/>
            <p:nvPr/>
          </p:nvSpPr>
          <p:spPr>
            <a:xfrm>
              <a:off x="539552" y="3825024"/>
              <a:ext cx="1008000" cy="532157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58" name="Rektangel med afrundet hjørne i samme side 157"/>
            <p:cNvSpPr/>
            <p:nvPr/>
          </p:nvSpPr>
          <p:spPr>
            <a:xfrm>
              <a:off x="1978204" y="3645024"/>
              <a:ext cx="288032" cy="180000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60" name="Rektangel med afrundet hjørne i samme side 159"/>
            <p:cNvSpPr/>
            <p:nvPr/>
          </p:nvSpPr>
          <p:spPr>
            <a:xfrm>
              <a:off x="2369776" y="3645024"/>
              <a:ext cx="288032" cy="180000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61" name="Rektangel med afrundet hjørne i samme side 160"/>
            <p:cNvSpPr/>
            <p:nvPr/>
          </p:nvSpPr>
          <p:spPr>
            <a:xfrm>
              <a:off x="1809930" y="3825024"/>
              <a:ext cx="1008000" cy="53215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62" name="Rektangel med afrundet hjørne i samme side 161"/>
            <p:cNvSpPr/>
            <p:nvPr/>
          </p:nvSpPr>
          <p:spPr>
            <a:xfrm>
              <a:off x="3248470" y="3636925"/>
              <a:ext cx="288032" cy="180000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63" name="Rektangel med afrundet hjørne i samme side 162"/>
            <p:cNvSpPr/>
            <p:nvPr/>
          </p:nvSpPr>
          <p:spPr>
            <a:xfrm>
              <a:off x="3640042" y="3636925"/>
              <a:ext cx="288032" cy="180000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64" name="Rektangel med afrundet hjørne i samme side 163"/>
            <p:cNvSpPr/>
            <p:nvPr/>
          </p:nvSpPr>
          <p:spPr>
            <a:xfrm>
              <a:off x="3077196" y="3816925"/>
              <a:ext cx="1008000" cy="532157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65" name="Rektangel med afrundet hjørne i samme side 164"/>
            <p:cNvSpPr/>
            <p:nvPr/>
          </p:nvSpPr>
          <p:spPr>
            <a:xfrm>
              <a:off x="4535988" y="3645024"/>
              <a:ext cx="288032" cy="180000"/>
            </a:xfrm>
            <a:prstGeom prst="round2Same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66" name="Rektangel med afrundet hjørne i samme side 165"/>
            <p:cNvSpPr/>
            <p:nvPr/>
          </p:nvSpPr>
          <p:spPr>
            <a:xfrm>
              <a:off x="4927560" y="3645024"/>
              <a:ext cx="288032" cy="180000"/>
            </a:xfrm>
            <a:prstGeom prst="round2Same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67" name="Rektangel med afrundet hjørne i samme side 166"/>
            <p:cNvSpPr/>
            <p:nvPr/>
          </p:nvSpPr>
          <p:spPr>
            <a:xfrm>
              <a:off x="4347462" y="3784080"/>
              <a:ext cx="1008000" cy="532157"/>
            </a:xfrm>
            <a:prstGeom prst="round2Same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Fordel</a:t>
              </a:r>
            </a:p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Besked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8" name="Tekstboks 167"/>
            <p:cNvSpPr txBox="1"/>
            <p:nvPr/>
          </p:nvSpPr>
          <p:spPr>
            <a:xfrm>
              <a:off x="539552" y="3853125"/>
              <a:ext cx="100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 skemasvar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9" name="Tekstboks 168"/>
            <p:cNvSpPr txBox="1"/>
            <p:nvPr/>
          </p:nvSpPr>
          <p:spPr>
            <a:xfrm>
              <a:off x="1763688" y="3853125"/>
              <a:ext cx="100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Godkendt besvarelse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0" name="Tekstboks 169"/>
            <p:cNvSpPr txBox="1"/>
            <p:nvPr/>
          </p:nvSpPr>
          <p:spPr>
            <a:xfrm>
              <a:off x="3114424" y="3895516"/>
              <a:ext cx="10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Gem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1" name="Rektangel med afrundet hjørne i samme side 170"/>
            <p:cNvSpPr/>
            <p:nvPr/>
          </p:nvSpPr>
          <p:spPr>
            <a:xfrm>
              <a:off x="4535987" y="1582670"/>
              <a:ext cx="288032" cy="180000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72" name="Rektangel med afrundet hjørne i samme side 171"/>
            <p:cNvSpPr/>
            <p:nvPr/>
          </p:nvSpPr>
          <p:spPr>
            <a:xfrm>
              <a:off x="4927559" y="1582670"/>
              <a:ext cx="288032" cy="180000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73" name="Rektangel med afrundet hjørne i samme side 172"/>
            <p:cNvSpPr/>
            <p:nvPr/>
          </p:nvSpPr>
          <p:spPr>
            <a:xfrm>
              <a:off x="4356087" y="1762670"/>
              <a:ext cx="1008000" cy="532157"/>
            </a:xfrm>
            <a:prstGeom prst="round2Same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74" name="Rektangel med afrundet hjørne i samme side 173"/>
            <p:cNvSpPr/>
            <p:nvPr/>
          </p:nvSpPr>
          <p:spPr>
            <a:xfrm>
              <a:off x="3251246" y="1573341"/>
              <a:ext cx="288032" cy="180000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75" name="Rektangel med afrundet hjørne i samme side 174"/>
            <p:cNvSpPr/>
            <p:nvPr/>
          </p:nvSpPr>
          <p:spPr>
            <a:xfrm>
              <a:off x="3642818" y="1573341"/>
              <a:ext cx="288032" cy="180000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76" name="Rektangel med afrundet hjørne i samme side 175"/>
            <p:cNvSpPr/>
            <p:nvPr/>
          </p:nvSpPr>
          <p:spPr>
            <a:xfrm>
              <a:off x="3071346" y="1753341"/>
              <a:ext cx="1008000" cy="53215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77" name="Rektangel med afrundet hjørne i samme side 176"/>
            <p:cNvSpPr/>
            <p:nvPr/>
          </p:nvSpPr>
          <p:spPr>
            <a:xfrm>
              <a:off x="1981204" y="1584967"/>
              <a:ext cx="288032" cy="18000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78" name="Rektangel med afrundet hjørne i samme side 177"/>
            <p:cNvSpPr/>
            <p:nvPr/>
          </p:nvSpPr>
          <p:spPr>
            <a:xfrm>
              <a:off x="2372776" y="1584967"/>
              <a:ext cx="288032" cy="18000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79" name="Rektangel med afrundet hjørne i samme side 178"/>
            <p:cNvSpPr/>
            <p:nvPr/>
          </p:nvSpPr>
          <p:spPr>
            <a:xfrm>
              <a:off x="1801304" y="1764967"/>
              <a:ext cx="1008000" cy="532157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prstClr val="white"/>
                </a:solidFill>
              </a:endParaRPr>
            </a:p>
          </p:txBody>
        </p:sp>
        <p:sp>
          <p:nvSpPr>
            <p:cNvPr id="180" name="Tekstboks 179"/>
            <p:cNvSpPr txBox="1"/>
            <p:nvPr/>
          </p:nvSpPr>
          <p:spPr>
            <a:xfrm>
              <a:off x="4356087" y="1795658"/>
              <a:ext cx="1008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Spørge-skema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1" name="Tekstboks 180"/>
            <p:cNvSpPr txBox="1"/>
            <p:nvPr/>
          </p:nvSpPr>
          <p:spPr>
            <a:xfrm>
              <a:off x="3059832" y="1781442"/>
              <a:ext cx="100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CPR opslag</a:t>
              </a:r>
              <a:endParaRPr lang="da-DK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2" name="Tekstboks 181"/>
            <p:cNvSpPr txBox="1"/>
            <p:nvPr/>
          </p:nvSpPr>
          <p:spPr>
            <a:xfrm>
              <a:off x="1763800" y="1833572"/>
              <a:ext cx="10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>
                  <a:solidFill>
                    <a:srgbClr val="6B614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Nem login</a:t>
              </a:r>
              <a:endParaRPr lang="da-DK" sz="1200" dirty="0">
                <a:solidFill>
                  <a:srgbClr val="6B61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6" name="Rektangel 5"/>
          <p:cNvSpPr/>
          <p:nvPr/>
        </p:nvSpPr>
        <p:spPr>
          <a:xfrm>
            <a:off x="1098067" y="583472"/>
            <a:ext cx="61782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spc="300" dirty="0">
                <a:solidFill>
                  <a:srgbClr val="25657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DIGITAL LØSNING </a:t>
            </a:r>
            <a:r>
              <a:rPr lang="da-DK" sz="1600" spc="300" dirty="0" smtClean="0">
                <a:solidFill>
                  <a:srgbClr val="256575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TIL BLØDERBEHANDLING</a:t>
            </a:r>
            <a:endParaRPr lang="da-DK" sz="1600" dirty="0"/>
          </a:p>
        </p:txBody>
      </p:sp>
      <p:sp>
        <p:nvSpPr>
          <p:cNvPr id="195" name="Rektangel med afrundet hjørne i samme side 194"/>
          <p:cNvSpPr/>
          <p:nvPr/>
        </p:nvSpPr>
        <p:spPr>
          <a:xfrm>
            <a:off x="5477893" y="2189802"/>
            <a:ext cx="288032" cy="18000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96" name="Rektangel med afrundet hjørne i samme side 195"/>
          <p:cNvSpPr/>
          <p:nvPr/>
        </p:nvSpPr>
        <p:spPr>
          <a:xfrm>
            <a:off x="5905090" y="2189802"/>
            <a:ext cx="288032" cy="18000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97" name="Rektangel med afrundet hjørne i samme side 196"/>
          <p:cNvSpPr/>
          <p:nvPr/>
        </p:nvSpPr>
        <p:spPr>
          <a:xfrm>
            <a:off x="5330363" y="2344787"/>
            <a:ext cx="1008000" cy="532157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98" name="Tekstboks 197"/>
          <p:cNvSpPr txBox="1"/>
          <p:nvPr/>
        </p:nvSpPr>
        <p:spPr>
          <a:xfrm>
            <a:off x="5297993" y="2401569"/>
            <a:ext cx="10489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Medicin-håndtering</a:t>
            </a:r>
            <a:endParaRPr lang="da-D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Rektangel med afrundet hjørne i samme side 81"/>
          <p:cNvSpPr/>
          <p:nvPr/>
        </p:nvSpPr>
        <p:spPr>
          <a:xfrm>
            <a:off x="6598470" y="3325195"/>
            <a:ext cx="1008000" cy="532157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3" name="Rektangel med afrundet hjørne i samme side 82"/>
          <p:cNvSpPr/>
          <p:nvPr/>
        </p:nvSpPr>
        <p:spPr>
          <a:xfrm>
            <a:off x="6778370" y="3145195"/>
            <a:ext cx="288032" cy="180000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4" name="Rektangel med afrundet hjørne i samme side 83"/>
          <p:cNvSpPr/>
          <p:nvPr/>
        </p:nvSpPr>
        <p:spPr>
          <a:xfrm>
            <a:off x="7169942" y="3145195"/>
            <a:ext cx="288032" cy="180000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01" name="Tekstboks 100"/>
          <p:cNvSpPr txBox="1"/>
          <p:nvPr/>
        </p:nvSpPr>
        <p:spPr>
          <a:xfrm>
            <a:off x="6670478" y="3382561"/>
            <a:ext cx="93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QR-scanner</a:t>
            </a:r>
            <a:endParaRPr lang="da-DK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2" name="Rektangel med afrundet hjørne i samme side 201"/>
          <p:cNvSpPr/>
          <p:nvPr/>
        </p:nvSpPr>
        <p:spPr>
          <a:xfrm>
            <a:off x="6814437" y="2164336"/>
            <a:ext cx="288032" cy="180000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03" name="Rektangel med afrundet hjørne i samme side 202"/>
          <p:cNvSpPr/>
          <p:nvPr/>
        </p:nvSpPr>
        <p:spPr>
          <a:xfrm>
            <a:off x="7206009" y="2164336"/>
            <a:ext cx="288032" cy="180000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04" name="Rektangel med afrundet hjørne i samme side 203"/>
          <p:cNvSpPr/>
          <p:nvPr/>
        </p:nvSpPr>
        <p:spPr>
          <a:xfrm>
            <a:off x="6651789" y="2344336"/>
            <a:ext cx="1008000" cy="532157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05" name="Tekstboks 204"/>
          <p:cNvSpPr txBox="1"/>
          <p:nvPr/>
        </p:nvSpPr>
        <p:spPr>
          <a:xfrm>
            <a:off x="6592661" y="2434609"/>
            <a:ext cx="1140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Triage</a:t>
            </a:r>
            <a:endParaRPr lang="da-DK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13" name="Gruppe 212"/>
          <p:cNvGrpSpPr/>
          <p:nvPr/>
        </p:nvGrpSpPr>
        <p:grpSpPr>
          <a:xfrm>
            <a:off x="1385709" y="4612523"/>
            <a:ext cx="6300000" cy="1158866"/>
            <a:chOff x="395536" y="3278900"/>
            <a:chExt cx="6300000" cy="1102256"/>
          </a:xfrm>
        </p:grpSpPr>
        <p:pic>
          <p:nvPicPr>
            <p:cNvPr id="214" name="Billede 213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" r="898" b="57961"/>
            <a:stretch/>
          </p:blipFill>
          <p:spPr>
            <a:xfrm>
              <a:off x="395536" y="3329721"/>
              <a:ext cx="6300000" cy="1051435"/>
            </a:xfrm>
            <a:prstGeom prst="rect">
              <a:avLst/>
            </a:prstGeom>
          </p:spPr>
        </p:pic>
        <p:pic>
          <p:nvPicPr>
            <p:cNvPr id="215" name="Billede 214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59190" r="898" b="38450"/>
            <a:stretch/>
          </p:blipFill>
          <p:spPr>
            <a:xfrm>
              <a:off x="395536" y="3278900"/>
              <a:ext cx="6300000" cy="59025"/>
            </a:xfrm>
            <a:prstGeom prst="rect">
              <a:avLst/>
            </a:prstGeom>
          </p:spPr>
        </p:pic>
      </p:grpSp>
      <p:pic>
        <p:nvPicPr>
          <p:cNvPr id="76" name="Billede 7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2"/>
          <a:stretch/>
        </p:blipFill>
        <p:spPr>
          <a:xfrm>
            <a:off x="7494041" y="4390382"/>
            <a:ext cx="1315085" cy="2027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6" name="Rektangel med afrundet hjørne i samme side 205"/>
          <p:cNvSpPr/>
          <p:nvPr/>
        </p:nvSpPr>
        <p:spPr>
          <a:xfrm>
            <a:off x="1683647" y="4328433"/>
            <a:ext cx="288032" cy="180000"/>
          </a:xfrm>
          <a:prstGeom prst="round2SameRect">
            <a:avLst/>
          </a:prstGeom>
          <a:solidFill>
            <a:srgbClr val="9A8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07" name="Rektangel med afrundet hjørne i samme side 206"/>
          <p:cNvSpPr/>
          <p:nvPr/>
        </p:nvSpPr>
        <p:spPr>
          <a:xfrm>
            <a:off x="2075219" y="4328433"/>
            <a:ext cx="288032" cy="180000"/>
          </a:xfrm>
          <a:prstGeom prst="round2SameRect">
            <a:avLst/>
          </a:prstGeom>
          <a:solidFill>
            <a:srgbClr val="9A8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08" name="Rektangel med afrundet hjørne i samme side 207"/>
          <p:cNvSpPr/>
          <p:nvPr/>
        </p:nvSpPr>
        <p:spPr>
          <a:xfrm>
            <a:off x="1503747" y="4508433"/>
            <a:ext cx="1008000" cy="532157"/>
          </a:xfrm>
          <a:prstGeom prst="round2SameRect">
            <a:avLst/>
          </a:prstGeom>
          <a:solidFill>
            <a:srgbClr val="9A8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09" name="Tekstboks 208"/>
          <p:cNvSpPr txBox="1"/>
          <p:nvPr/>
        </p:nvSpPr>
        <p:spPr>
          <a:xfrm>
            <a:off x="1503747" y="4536534"/>
            <a:ext cx="10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Uddata til BI</a:t>
            </a:r>
            <a:endParaRPr lang="da-DK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5" name="Rektangel 84"/>
          <p:cNvSpPr/>
          <p:nvPr/>
        </p:nvSpPr>
        <p:spPr>
          <a:xfrm>
            <a:off x="6552399" y="3014165"/>
            <a:ext cx="1119919" cy="942317"/>
          </a:xfrm>
          <a:prstGeom prst="rect">
            <a:avLst/>
          </a:prstGeom>
          <a:noFill/>
          <a:ln w="44450">
            <a:solidFill>
              <a:srgbClr val="175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6" name="Rektangel 85"/>
          <p:cNvSpPr/>
          <p:nvPr/>
        </p:nvSpPr>
        <p:spPr>
          <a:xfrm>
            <a:off x="5290047" y="2048098"/>
            <a:ext cx="1119919" cy="942317"/>
          </a:xfrm>
          <a:prstGeom prst="rect">
            <a:avLst/>
          </a:prstGeom>
          <a:noFill/>
          <a:ln w="44450">
            <a:solidFill>
              <a:srgbClr val="175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7" name="Rektangel 86"/>
          <p:cNvSpPr/>
          <p:nvPr/>
        </p:nvSpPr>
        <p:spPr>
          <a:xfrm>
            <a:off x="1451703" y="4191545"/>
            <a:ext cx="1119919" cy="942317"/>
          </a:xfrm>
          <a:prstGeom prst="rect">
            <a:avLst/>
          </a:prstGeom>
          <a:noFill/>
          <a:ln w="44450">
            <a:solidFill>
              <a:srgbClr val="175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5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/>
          <p:cNvGrpSpPr/>
          <p:nvPr/>
        </p:nvGrpSpPr>
        <p:grpSpPr>
          <a:xfrm>
            <a:off x="-436728" y="-13648"/>
            <a:ext cx="10123653" cy="6974006"/>
            <a:chOff x="-571500" y="0"/>
            <a:chExt cx="10258425" cy="704850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00" y="0"/>
              <a:ext cx="10258425" cy="704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913" y="6129338"/>
              <a:ext cx="2190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9426" y="234581"/>
            <a:ext cx="8201024" cy="703569"/>
          </a:xfrm>
        </p:spPr>
        <p:txBody>
          <a:bodyPr>
            <a:normAutofit/>
          </a:bodyPr>
          <a:lstStyle/>
          <a:p>
            <a:pPr algn="l"/>
            <a:r>
              <a:rPr lang="da-DK" sz="1600" spc="300" dirty="0" smtClean="0">
                <a:solidFill>
                  <a:srgbClr val="113F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LØSNING ‘SAMBLIK’ TIL DIABETES (MM.)</a:t>
            </a:r>
            <a:br>
              <a:rPr lang="da-DK" sz="1600" spc="300" dirty="0" smtClean="0">
                <a:solidFill>
                  <a:srgbClr val="113F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600" spc="300" dirty="0" smtClean="0">
                <a:solidFill>
                  <a:srgbClr val="113F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da-DK" sz="1100" spc="300" dirty="0" smtClean="0">
                <a:solidFill>
                  <a:srgbClr val="113F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TVÆRSEKTORIELLE PERSPEKTIVER MED MICROSERVICE-PLATFORMEN</a:t>
            </a:r>
            <a:endParaRPr lang="da-DK" sz="1100" b="0" spc="300" dirty="0">
              <a:solidFill>
                <a:srgbClr val="113F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052450"/>
            <a:ext cx="611505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7"/>
          <a:stretch/>
        </p:blipFill>
        <p:spPr bwMode="auto">
          <a:xfrm>
            <a:off x="4162235" y="2853369"/>
            <a:ext cx="682832" cy="441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kstboks 20"/>
          <p:cNvSpPr txBox="1"/>
          <p:nvPr/>
        </p:nvSpPr>
        <p:spPr>
          <a:xfrm>
            <a:off x="1514475" y="6033462"/>
            <a:ext cx="6408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>
                <a:solidFill>
                  <a:srgbClr val="175563"/>
                </a:solidFill>
              </a:rPr>
              <a:t>Se mere på www.telemedicin.rm.dk &gt; projekter</a:t>
            </a:r>
            <a:endParaRPr lang="da-DK" sz="1000" dirty="0">
              <a:solidFill>
                <a:srgbClr val="1755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/>
        </p:nvGrpSpPr>
        <p:grpSpPr>
          <a:xfrm>
            <a:off x="-571500" y="0"/>
            <a:ext cx="10258425" cy="7048500"/>
            <a:chOff x="-571500" y="0"/>
            <a:chExt cx="10258425" cy="7048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500" y="0"/>
              <a:ext cx="10258425" cy="704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913" y="6129338"/>
              <a:ext cx="2190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kstboks 5"/>
          <p:cNvSpPr txBox="1"/>
          <p:nvPr/>
        </p:nvSpPr>
        <p:spPr>
          <a:xfrm>
            <a:off x="285427" y="619309"/>
            <a:ext cx="8246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spc="300" dirty="0" smtClean="0">
                <a:solidFill>
                  <a:srgbClr val="1755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SAMSKABELSESPROJEKT: AKUTTE BORGERE</a:t>
            </a:r>
            <a:endParaRPr lang="da-DK" sz="1600" spc="300" dirty="0">
              <a:solidFill>
                <a:srgbClr val="17556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4112361" y="2470455"/>
            <a:ext cx="5174513" cy="757130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200" spc="300" dirty="0" smtClean="0">
                <a:solidFill>
                  <a:srgbClr val="256575"/>
                </a:solidFill>
              </a:rPr>
              <a:t>OVERBLIK TIL VAGTLÆGER OVER AKUTPLADSER, AFLASTE AKUTMODTAGELSER OG BEHANDLING I EGET HJEM.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299">
            <a:off x="-13287" y="2571276"/>
            <a:ext cx="3777607" cy="49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boks 10"/>
          <p:cNvSpPr txBox="1"/>
          <p:nvPr/>
        </p:nvSpPr>
        <p:spPr>
          <a:xfrm>
            <a:off x="4557712" y="4455070"/>
            <a:ext cx="3843337" cy="535531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200" spc="300" dirty="0" smtClean="0">
                <a:solidFill>
                  <a:srgbClr val="256575"/>
                </a:solidFill>
              </a:rPr>
              <a:t>KONTAKTOPLYSNINGER PÅ DEN KOMMUNE LÆGEN ER I. GPS.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4828013" y="3530384"/>
            <a:ext cx="3910012" cy="535531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200" spc="300" dirty="0" smtClean="0">
                <a:solidFill>
                  <a:srgbClr val="256575"/>
                </a:solidFill>
              </a:rPr>
              <a:t>OVEBRLIK OVER KOMMUNALE KOMPETENCER OG RESSOURCER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3411057" y="5267146"/>
            <a:ext cx="4123218" cy="512063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200" spc="300" dirty="0" smtClean="0">
                <a:solidFill>
                  <a:srgbClr val="256575"/>
                </a:solidFill>
              </a:rPr>
              <a:t>INTEGRATION TIL KOMBIT. LOGIN KOMPONENT (MICROSERVICE)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359512" y="1003605"/>
            <a:ext cx="7831988" cy="757130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200" spc="300" dirty="0" smtClean="0">
                <a:solidFill>
                  <a:srgbClr val="990033"/>
                </a:solidFill>
              </a:rPr>
              <a:t>RANDERSKLYNGEN. KOMMUNER, PRAKSISLÆGER, REGION.</a:t>
            </a:r>
          </a:p>
          <a:p>
            <a:pPr>
              <a:lnSpc>
                <a:spcPct val="120000"/>
              </a:lnSpc>
            </a:pPr>
            <a:r>
              <a:rPr lang="da-DK" sz="1200" spc="300" dirty="0" smtClean="0">
                <a:solidFill>
                  <a:srgbClr val="990033"/>
                </a:solidFill>
              </a:rPr>
              <a:t>MINI-LAB &amp; WORKSHOPS AFHOLDT. APP RULLET PÅ PLATFORMEN 14/8. TESTES PT. PRIS: 200.000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3411057" y="5972372"/>
            <a:ext cx="2061609" cy="313932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200" spc="300" dirty="0" smtClean="0">
                <a:solidFill>
                  <a:srgbClr val="256575"/>
                </a:solidFill>
              </a:rPr>
              <a:t>+ PC-UDGAVE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0"/>
          <a:stretch/>
        </p:blipFill>
        <p:spPr bwMode="auto">
          <a:xfrm rot="20904029">
            <a:off x="1047864" y="3382697"/>
            <a:ext cx="1655303" cy="274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Kombinationstegning 18"/>
          <p:cNvSpPr/>
          <p:nvPr/>
        </p:nvSpPr>
        <p:spPr bwMode="auto">
          <a:xfrm>
            <a:off x="2553194" y="4722836"/>
            <a:ext cx="1918793" cy="267766"/>
          </a:xfrm>
          <a:custGeom>
            <a:avLst/>
            <a:gdLst>
              <a:gd name="connsiteX0" fmla="*/ 0 w 914400"/>
              <a:gd name="connsiteY0" fmla="*/ 587011 h 587011"/>
              <a:gd name="connsiteX1" fmla="*/ 152400 w 914400"/>
              <a:gd name="connsiteY1" fmla="*/ 282211 h 587011"/>
              <a:gd name="connsiteX2" fmla="*/ 409575 w 914400"/>
              <a:gd name="connsiteY2" fmla="*/ 139336 h 587011"/>
              <a:gd name="connsiteX3" fmla="*/ 704850 w 914400"/>
              <a:gd name="connsiteY3" fmla="*/ 15511 h 587011"/>
              <a:gd name="connsiteX4" fmla="*/ 914400 w 914400"/>
              <a:gd name="connsiteY4" fmla="*/ 5986 h 58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587011">
                <a:moveTo>
                  <a:pt x="0" y="587011"/>
                </a:moveTo>
                <a:cubicBezTo>
                  <a:pt x="42069" y="471917"/>
                  <a:pt x="84138" y="356823"/>
                  <a:pt x="152400" y="282211"/>
                </a:cubicBezTo>
                <a:cubicBezTo>
                  <a:pt x="220662" y="207599"/>
                  <a:pt x="317500" y="183786"/>
                  <a:pt x="409575" y="139336"/>
                </a:cubicBezTo>
                <a:cubicBezTo>
                  <a:pt x="501650" y="94886"/>
                  <a:pt x="620713" y="37736"/>
                  <a:pt x="704850" y="15511"/>
                </a:cubicBezTo>
                <a:cubicBezTo>
                  <a:pt x="788988" y="-6714"/>
                  <a:pt x="851694" y="-364"/>
                  <a:pt x="914400" y="5986"/>
                </a:cubicBezTo>
              </a:path>
            </a:pathLst>
          </a:custGeom>
          <a:noFill/>
          <a:ln w="28575" cap="flat" cmpd="sng" algn="ctr">
            <a:solidFill>
              <a:srgbClr val="256575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Kombinationstegning 17"/>
          <p:cNvSpPr/>
          <p:nvPr/>
        </p:nvSpPr>
        <p:spPr bwMode="auto">
          <a:xfrm>
            <a:off x="2398816" y="3657712"/>
            <a:ext cx="2317940" cy="571385"/>
          </a:xfrm>
          <a:custGeom>
            <a:avLst/>
            <a:gdLst>
              <a:gd name="connsiteX0" fmla="*/ 0 w 914400"/>
              <a:gd name="connsiteY0" fmla="*/ 587011 h 587011"/>
              <a:gd name="connsiteX1" fmla="*/ 152400 w 914400"/>
              <a:gd name="connsiteY1" fmla="*/ 282211 h 587011"/>
              <a:gd name="connsiteX2" fmla="*/ 409575 w 914400"/>
              <a:gd name="connsiteY2" fmla="*/ 139336 h 587011"/>
              <a:gd name="connsiteX3" fmla="*/ 704850 w 914400"/>
              <a:gd name="connsiteY3" fmla="*/ 15511 h 587011"/>
              <a:gd name="connsiteX4" fmla="*/ 914400 w 914400"/>
              <a:gd name="connsiteY4" fmla="*/ 5986 h 58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587011">
                <a:moveTo>
                  <a:pt x="0" y="587011"/>
                </a:moveTo>
                <a:cubicBezTo>
                  <a:pt x="42069" y="471917"/>
                  <a:pt x="84138" y="356823"/>
                  <a:pt x="152400" y="282211"/>
                </a:cubicBezTo>
                <a:cubicBezTo>
                  <a:pt x="220662" y="207599"/>
                  <a:pt x="317500" y="183786"/>
                  <a:pt x="409575" y="139336"/>
                </a:cubicBezTo>
                <a:cubicBezTo>
                  <a:pt x="501650" y="94886"/>
                  <a:pt x="620713" y="37736"/>
                  <a:pt x="704850" y="15511"/>
                </a:cubicBezTo>
                <a:cubicBezTo>
                  <a:pt x="788988" y="-6714"/>
                  <a:pt x="851694" y="-364"/>
                  <a:pt x="914400" y="5986"/>
                </a:cubicBezTo>
              </a:path>
            </a:pathLst>
          </a:custGeom>
          <a:noFill/>
          <a:ln w="28575" cap="flat" cmpd="sng" algn="ctr">
            <a:solidFill>
              <a:srgbClr val="256575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Kombinationstegning 14"/>
          <p:cNvSpPr/>
          <p:nvPr/>
        </p:nvSpPr>
        <p:spPr bwMode="auto">
          <a:xfrm>
            <a:off x="2220686" y="2781299"/>
            <a:ext cx="1891677" cy="1016849"/>
          </a:xfrm>
          <a:custGeom>
            <a:avLst/>
            <a:gdLst>
              <a:gd name="connsiteX0" fmla="*/ 0 w 914400"/>
              <a:gd name="connsiteY0" fmla="*/ 587011 h 587011"/>
              <a:gd name="connsiteX1" fmla="*/ 152400 w 914400"/>
              <a:gd name="connsiteY1" fmla="*/ 282211 h 587011"/>
              <a:gd name="connsiteX2" fmla="*/ 409575 w 914400"/>
              <a:gd name="connsiteY2" fmla="*/ 139336 h 587011"/>
              <a:gd name="connsiteX3" fmla="*/ 704850 w 914400"/>
              <a:gd name="connsiteY3" fmla="*/ 15511 h 587011"/>
              <a:gd name="connsiteX4" fmla="*/ 914400 w 914400"/>
              <a:gd name="connsiteY4" fmla="*/ 5986 h 58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587011">
                <a:moveTo>
                  <a:pt x="0" y="587011"/>
                </a:moveTo>
                <a:cubicBezTo>
                  <a:pt x="42069" y="471917"/>
                  <a:pt x="84138" y="356823"/>
                  <a:pt x="152400" y="282211"/>
                </a:cubicBezTo>
                <a:cubicBezTo>
                  <a:pt x="220662" y="207599"/>
                  <a:pt x="317500" y="183786"/>
                  <a:pt x="409575" y="139336"/>
                </a:cubicBezTo>
                <a:cubicBezTo>
                  <a:pt x="501650" y="94886"/>
                  <a:pt x="620713" y="37736"/>
                  <a:pt x="704850" y="15511"/>
                </a:cubicBezTo>
                <a:cubicBezTo>
                  <a:pt x="788988" y="-6714"/>
                  <a:pt x="851694" y="-364"/>
                  <a:pt x="914400" y="5986"/>
                </a:cubicBezTo>
              </a:path>
            </a:pathLst>
          </a:custGeom>
          <a:noFill/>
          <a:ln w="28575" cap="flat" cmpd="sng" algn="ctr">
            <a:solidFill>
              <a:srgbClr val="256575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666" y="264002"/>
            <a:ext cx="3206490" cy="653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22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56"/>
            <a:ext cx="9144000" cy="68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" y="404664"/>
            <a:ext cx="4352926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83904"/>
            <a:ext cx="4038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248472" cy="2245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48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849&quot;&gt;&lt;object type=&quot;3&quot; unique_id=&quot;11850&quot;&gt;&lt;property id=&quot;20148&quot; value=&quot;5&quot;/&gt;&lt;property id=&quot;20300&quot; value=&quot;Slide 1&quot;/&gt;&lt;property id=&quot;20307&quot; value=&quot;256&quot;/&gt;&lt;/object&gt;&lt;object type=&quot;3&quot; unique_id=&quot;11851&quot;&gt;&lt;property id=&quot;20148&quot; value=&quot;5&quot;/&gt;&lt;property id=&quot;20300&quot; value=&quot;Slide 2&quot;/&gt;&lt;property id=&quot;20307&quot; value=&quot;257&quot;/&gt;&lt;/object&gt;&lt;object type=&quot;3&quot; unique_id=&quot;11852&quot;&gt;&lt;property id=&quot;20148&quot; value=&quot;5&quot;/&gt;&lt;property id=&quot;20300&quot; value=&quot;Slide 3 - &amp;quot;MICROSERVICE-PLATFORM: HURTIGERE OG BILLIGERE&amp;quot;&quot;/&gt;&lt;property id=&quot;20307&quot; value=&quot;258&quot;/&gt;&lt;/object&gt;&lt;object type=&quot;3&quot; unique_id=&quot;11853&quot;&gt;&lt;property id=&quot;20148&quot; value=&quot;5&quot;/&gt;&lt;property id=&quot;20300&quot; value=&quot;Slide 4&quot;/&gt;&lt;property id=&quot;20307&quot; value=&quot;259&quot;/&gt;&lt;/object&gt;&lt;object type=&quot;3&quot; unique_id=&quot;11854&quot;&gt;&lt;property id=&quot;20148&quot; value=&quot;5&quot;/&gt;&lt;property id=&quot;20300&quot; value=&quot;Slide 5 - &amp;quot;DIGITAL LØSNING TIL GRAVIDE MED KOMPLIKATIONER&amp;quot;&quot;/&gt;&lt;property id=&quot;20307&quot; value=&quot;260&quot;/&gt;&lt;/object&gt;&lt;object type=&quot;3&quot; unique_id=&quot;11855&quot;&gt;&lt;property id=&quot;20148&quot; value=&quot;5&quot;/&gt;&lt;property id=&quot;20300&quot; value=&quot;Slide 6&quot;/&gt;&lt;property id=&quot;20307&quot; value=&quot;261&quot;/&gt;&lt;/object&gt;&lt;object type=&quot;3&quot; unique_id=&quot;11856&quot;&gt;&lt;property id=&quot;20148&quot; value=&quot;5&quot;/&gt;&lt;property id=&quot;20300&quot; value=&quot;Slide 7 - &amp;quot;DIGITAL LØSNING ‘SAMBLIK’ TIL DIABETES (MM.)&amp;#x0D;&amp;#x0A;- TVÆRSEKTORIELLE PERSPEKTIVER MED MICROSERVICE-PLATFORMEN&amp;quot;&quot;/&gt;&lt;property id=&quot;20307&quot; value=&quot;262&quot;/&gt;&lt;/object&gt;&lt;object type=&quot;3&quot; unique_id=&quot;11857&quot;&gt;&lt;property id=&quot;20148&quot; value=&quot;5&quot;/&gt;&lt;property id=&quot;20300&quot; value=&quot;Slide 8&quot;/&gt;&lt;property id=&quot;20307&quot; value=&quot;263&quot;/&gt;&lt;/object&gt;&lt;object type=&quot;3&quot; unique_id=&quot;11858&quot;&gt;&lt;property id=&quot;20148&quot; value=&quot;5&quot;/&gt;&lt;property id=&quot;20300&quot; value=&quot;Slide 9&quot;/&gt;&lt;property id=&quot;20307&quot; value=&quot;264&quot;/&gt;&lt;/object&gt;&lt;/object&gt;&lt;object type=&quot;8&quot; unique_id=&quot;1186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Skærmshow (4:3)</PresentationFormat>
  <Paragraphs>104</Paragraphs>
  <Slides>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PowerPoint-præsentation</vt:lpstr>
      <vt:lpstr>PowerPoint-præsentation</vt:lpstr>
      <vt:lpstr>MICROSERVICE-PLATFORM: HURTIGERE OG BILLIGERE</vt:lpstr>
      <vt:lpstr>PowerPoint-præsentation</vt:lpstr>
      <vt:lpstr>DIGITAL LØSNING TIL GRAVIDE MED KOMPLIKATIONER</vt:lpstr>
      <vt:lpstr>PowerPoint-præsentation</vt:lpstr>
      <vt:lpstr>DIGITAL LØSNING ‘SAMBLIK’ TIL DIABETES (MM.) - TVÆRSEKTORIELLE PERSPEKTIVER MED MICROSERVICE-PLATFORMEN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Charlotte Abildgaard</dc:creator>
  <cp:lastModifiedBy>Anne Charlotte Abildgaard</cp:lastModifiedBy>
  <cp:revision>4</cp:revision>
  <dcterms:created xsi:type="dcterms:W3CDTF">2020-02-25T10:15:40Z</dcterms:created>
  <dcterms:modified xsi:type="dcterms:W3CDTF">2020-02-25T10:26:58Z</dcterms:modified>
</cp:coreProperties>
</file>