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315" r:id="rId3"/>
    <p:sldId id="347" r:id="rId4"/>
    <p:sldId id="344" r:id="rId5"/>
    <p:sldId id="291" r:id="rId6"/>
    <p:sldId id="342" r:id="rId7"/>
    <p:sldId id="341" r:id="rId8"/>
    <p:sldId id="316" r:id="rId9"/>
    <p:sldId id="321" r:id="rId10"/>
    <p:sldId id="287" r:id="rId11"/>
    <p:sldId id="288" r:id="rId12"/>
    <p:sldId id="289" r:id="rId13"/>
    <p:sldId id="334" r:id="rId14"/>
    <p:sldId id="322" r:id="rId15"/>
    <p:sldId id="343" r:id="rId16"/>
    <p:sldId id="335" r:id="rId17"/>
    <p:sldId id="292" r:id="rId18"/>
    <p:sldId id="312" r:id="rId19"/>
    <p:sldId id="293" r:id="rId20"/>
    <p:sldId id="294" r:id="rId21"/>
    <p:sldId id="296" r:id="rId22"/>
    <p:sldId id="297" r:id="rId23"/>
    <p:sldId id="326" r:id="rId24"/>
    <p:sldId id="340" r:id="rId25"/>
  </p:sldIdLst>
  <p:sldSz cx="9144000" cy="6858000" type="screen4x3"/>
  <p:notesSz cx="6797675" cy="9926638"/>
  <p:custDataLst>
    <p:tags r:id="rId28"/>
  </p:custDataLst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018"/>
    <a:srgbClr val="7A90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6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220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45" cy="496957"/>
          </a:xfrm>
          <a:prstGeom prst="rect">
            <a:avLst/>
          </a:prstGeom>
        </p:spPr>
        <p:txBody>
          <a:bodyPr vert="horz" lIns="89794" tIns="44897" rIns="89794" bIns="44897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877" y="0"/>
            <a:ext cx="2945245" cy="496957"/>
          </a:xfrm>
          <a:prstGeom prst="rect">
            <a:avLst/>
          </a:prstGeom>
        </p:spPr>
        <p:txBody>
          <a:bodyPr vert="horz" lIns="89794" tIns="44897" rIns="89794" bIns="44897" rtlCol="0"/>
          <a:lstStyle>
            <a:lvl1pPr algn="r">
              <a:defRPr sz="1200"/>
            </a:lvl1pPr>
          </a:lstStyle>
          <a:p>
            <a:fld id="{A458C830-F4DE-47C8-AF62-C0020C71BF46}" type="datetimeFigureOut">
              <a:rPr lang="da-DK" smtClean="0"/>
              <a:t>06-12-2018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19"/>
            <a:ext cx="2945245" cy="496957"/>
          </a:xfrm>
          <a:prstGeom prst="rect">
            <a:avLst/>
          </a:prstGeom>
        </p:spPr>
        <p:txBody>
          <a:bodyPr vert="horz" lIns="89794" tIns="44897" rIns="89794" bIns="44897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877" y="9428119"/>
            <a:ext cx="2945245" cy="496957"/>
          </a:xfrm>
          <a:prstGeom prst="rect">
            <a:avLst/>
          </a:prstGeom>
        </p:spPr>
        <p:txBody>
          <a:bodyPr vert="horz" lIns="89794" tIns="44897" rIns="89794" bIns="44897" rtlCol="0" anchor="b"/>
          <a:lstStyle>
            <a:lvl1pPr algn="r">
              <a:defRPr sz="1200"/>
            </a:lvl1pPr>
          </a:lstStyle>
          <a:p>
            <a:fld id="{5AB85F03-1F49-4B1C-B881-DE7F3251D4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225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45" cy="49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defTabSz="955622">
              <a:defRPr sz="1300">
                <a:latin typeface="Times" pitchFamily="18" charset="0"/>
              </a:defRPr>
            </a:lvl1pPr>
          </a:lstStyle>
          <a:p>
            <a:endParaRPr lang="da-DK" alt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430" y="0"/>
            <a:ext cx="2945245" cy="49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 defTabSz="955622">
              <a:defRPr sz="1300">
                <a:latin typeface="Times" pitchFamily="18" charset="0"/>
              </a:defRPr>
            </a:lvl1pPr>
          </a:lstStyle>
          <a:p>
            <a:endParaRPr lang="da-DK" alt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32" y="4714841"/>
            <a:ext cx="4986412" cy="446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  <a:p>
            <a:pPr lvl="4"/>
            <a:r>
              <a:rPr lang="da-DK" altLang="da-DK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81"/>
            <a:ext cx="2945245" cy="49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defTabSz="955622">
              <a:defRPr sz="1300">
                <a:latin typeface="Times" pitchFamily="18" charset="0"/>
              </a:defRPr>
            </a:lvl1pPr>
          </a:lstStyle>
          <a:p>
            <a:endParaRPr lang="da-DK" alt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430" y="9429681"/>
            <a:ext cx="2945245" cy="49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 defTabSz="955622">
              <a:defRPr sz="1300">
                <a:latin typeface="Times" pitchFamily="18" charset="0"/>
              </a:defRPr>
            </a:lvl1pPr>
          </a:lstStyle>
          <a:p>
            <a:fld id="{51E9D20B-4FB4-4185-AB20-B35178AB91B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43647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9D20B-4FB4-4185-AB20-B35178AB91BE}" type="slidenum">
              <a:rPr lang="da-DK" altLang="da-DK" smtClean="0"/>
              <a:pPr/>
              <a:t>22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8649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23" name="Group 111"/>
          <p:cNvGrpSpPr>
            <a:grpSpLocks/>
          </p:cNvGrpSpPr>
          <p:nvPr/>
        </p:nvGrpSpPr>
        <p:grpSpPr bwMode="auto">
          <a:xfrm>
            <a:off x="-9636125" y="-122238"/>
            <a:ext cx="22888575" cy="9263063"/>
            <a:chOff x="-6070" y="-77"/>
            <a:chExt cx="14418" cy="5835"/>
          </a:xfrm>
        </p:grpSpPr>
        <p:sp>
          <p:nvSpPr>
            <p:cNvPr id="38919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81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a-DK" altLang="da-DK"/>
                <a:t> </a:t>
              </a:r>
            </a:p>
          </p:txBody>
        </p:sp>
        <p:sp>
          <p:nvSpPr>
            <p:cNvPr id="38998" name="Freeform 86"/>
            <p:cNvSpPr>
              <a:spLocks noChangeAspect="1" noEditPoints="1"/>
            </p:cNvSpPr>
            <p:nvPr userDrawn="1"/>
          </p:nvSpPr>
          <p:spPr bwMode="auto">
            <a:xfrm>
              <a:off x="988" y="112"/>
              <a:ext cx="7360" cy="5646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97" name="Freeform 85"/>
            <p:cNvSpPr>
              <a:spLocks noChangeAspect="1"/>
            </p:cNvSpPr>
            <p:nvPr userDrawn="1"/>
          </p:nvSpPr>
          <p:spPr bwMode="auto">
            <a:xfrm>
              <a:off x="3935" y="-77"/>
              <a:ext cx="2098" cy="451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96" name="Freeform 84"/>
            <p:cNvSpPr>
              <a:spLocks noChangeAspect="1"/>
            </p:cNvSpPr>
            <p:nvPr userDrawn="1"/>
          </p:nvSpPr>
          <p:spPr bwMode="auto">
            <a:xfrm>
              <a:off x="-6070" y="143"/>
              <a:ext cx="8018" cy="5096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38973" name="Group 61"/>
          <p:cNvGrpSpPr>
            <a:grpSpLocks noChangeAspect="1"/>
          </p:cNvGrpSpPr>
          <p:nvPr/>
        </p:nvGrpSpPr>
        <p:grpSpPr bwMode="auto">
          <a:xfrm>
            <a:off x="4652963" y="1077913"/>
            <a:ext cx="3640137" cy="1770062"/>
            <a:chOff x="2425" y="7208"/>
            <a:chExt cx="7069" cy="3441"/>
          </a:xfrm>
        </p:grpSpPr>
        <p:sp>
          <p:nvSpPr>
            <p:cNvPr id="38974" name="Freeform 6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75" name="Freeform 6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76" name="Freeform 6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77" name="Freeform 6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78" name="Freeform 6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79" name="Freeform 6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0" name="Freeform 6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1" name="Freeform 6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2" name="Freeform 7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3" name="Freeform 7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4" name="Freeform 7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5" name="Freeform 7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6" name="Freeform 7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7" name="Freeform 7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8" name="Freeform 7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9" name="Rectangle 7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90" name="Rectangle 7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91" name="Freeform 7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92" name="Freeform 8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93" name="Freeform 8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altLang="da-DK"/>
              <a:t>www.regionmidtjylland.dk</a:t>
            </a:r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25E688-3292-4B89-A55F-F673B9B50135}" type="slidenum">
              <a:rPr lang="da-DK" altLang="da-DK"/>
              <a:pPr/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97469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18225" y="1187450"/>
            <a:ext cx="1798638" cy="498157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19138" y="1187450"/>
            <a:ext cx="5246687" cy="498157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0C3252-0093-4A11-90D8-B858F349C4A5}" type="slidenum">
              <a:rPr lang="da-DK" altLang="da-DK"/>
              <a:pPr/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46783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23" name="Group 111"/>
          <p:cNvGrpSpPr>
            <a:grpSpLocks/>
          </p:cNvGrpSpPr>
          <p:nvPr/>
        </p:nvGrpSpPr>
        <p:grpSpPr bwMode="auto">
          <a:xfrm>
            <a:off x="-9636125" y="-122238"/>
            <a:ext cx="22888575" cy="9263063"/>
            <a:chOff x="-6070" y="-77"/>
            <a:chExt cx="14418" cy="5835"/>
          </a:xfrm>
        </p:grpSpPr>
        <p:sp>
          <p:nvSpPr>
            <p:cNvPr id="38919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81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da-DK" altLang="da-DK"/>
                <a:t> </a:t>
              </a:r>
            </a:p>
          </p:txBody>
        </p:sp>
        <p:sp>
          <p:nvSpPr>
            <p:cNvPr id="38998" name="Freeform 86"/>
            <p:cNvSpPr>
              <a:spLocks noChangeAspect="1" noEditPoints="1"/>
            </p:cNvSpPr>
            <p:nvPr userDrawn="1"/>
          </p:nvSpPr>
          <p:spPr bwMode="auto">
            <a:xfrm>
              <a:off x="988" y="112"/>
              <a:ext cx="7360" cy="5646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97" name="Freeform 85"/>
            <p:cNvSpPr>
              <a:spLocks noChangeAspect="1"/>
            </p:cNvSpPr>
            <p:nvPr userDrawn="1"/>
          </p:nvSpPr>
          <p:spPr bwMode="auto">
            <a:xfrm>
              <a:off x="3935" y="-77"/>
              <a:ext cx="2098" cy="451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96" name="Freeform 84"/>
            <p:cNvSpPr>
              <a:spLocks noChangeAspect="1"/>
            </p:cNvSpPr>
            <p:nvPr userDrawn="1"/>
          </p:nvSpPr>
          <p:spPr bwMode="auto">
            <a:xfrm>
              <a:off x="-6070" y="143"/>
              <a:ext cx="8018" cy="5096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38973" name="Group 61"/>
          <p:cNvGrpSpPr>
            <a:grpSpLocks noChangeAspect="1"/>
          </p:cNvGrpSpPr>
          <p:nvPr/>
        </p:nvGrpSpPr>
        <p:grpSpPr bwMode="auto">
          <a:xfrm>
            <a:off x="4652963" y="1077913"/>
            <a:ext cx="3640137" cy="1770062"/>
            <a:chOff x="2425" y="7208"/>
            <a:chExt cx="7069" cy="3441"/>
          </a:xfrm>
        </p:grpSpPr>
        <p:sp>
          <p:nvSpPr>
            <p:cNvPr id="38974" name="Freeform 6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75" name="Freeform 6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76" name="Freeform 6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77" name="Freeform 6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78" name="Freeform 6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79" name="Freeform 6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0" name="Freeform 6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1" name="Freeform 6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2" name="Freeform 7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3" name="Freeform 7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4" name="Freeform 7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5" name="Freeform 7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6" name="Freeform 7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7" name="Freeform 7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8" name="Freeform 7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89" name="Rectangle 7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90" name="Rectangle 7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91" name="Freeform 7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92" name="Freeform 8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993" name="Freeform 8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altLang="da-DK"/>
              <a:t>www.regionmidtjylland.dk</a:t>
            </a:r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8451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154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00638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522662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94200" y="2159000"/>
            <a:ext cx="3522663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302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547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1132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600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06801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812FDB-CFCD-41F2-85DF-563ADE85FB7D}" type="slidenum">
              <a:rPr lang="da-DK" altLang="da-DK"/>
              <a:pPr/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3111222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17353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5240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18225" y="1187450"/>
            <a:ext cx="1798638" cy="498157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19138" y="1187450"/>
            <a:ext cx="5246687" cy="498157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851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88B17-E14A-4FE0-AAAF-4A861BE6CA30}" type="slidenum">
              <a:rPr lang="da-DK" altLang="da-DK"/>
              <a:pPr/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34948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522662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94200" y="2159000"/>
            <a:ext cx="3522663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D79E1D-0B9E-4D9B-AEDD-0D0AEC4820D1}" type="slidenum">
              <a:rPr lang="da-DK" altLang="da-DK"/>
              <a:pPr/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34418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265A4F-B842-441F-9EDC-B569EE24B491}" type="slidenum">
              <a:rPr lang="da-DK" altLang="da-DK"/>
              <a:pPr/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55678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CBDCE0-56F7-4E04-AD88-A54675B987F8}" type="slidenum">
              <a:rPr lang="da-DK" altLang="da-DK"/>
              <a:pPr/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354467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F63634-42D9-4EE4-8FFC-B9A4212A2F86}" type="slidenum">
              <a:rPr lang="da-DK" altLang="da-DK"/>
              <a:pPr/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154543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0B9235-268C-4525-BD55-F50D689CE780}" type="slidenum">
              <a:rPr lang="da-DK" altLang="da-DK"/>
              <a:pPr/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7842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E350EC-4B87-4624-8DB4-80B19BDC8EBF}" type="slidenum">
              <a:rPr lang="da-DK" altLang="da-DK"/>
              <a:pPr/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73991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187450"/>
            <a:ext cx="71977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59000"/>
            <a:ext cx="71977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72D44990-1282-4960-A3C7-978D7B9C46E4}" type="slidenum">
              <a:rPr lang="da-DK" altLang="da-DK"/>
              <a:pPr/>
              <a:t>‹nr.›</a:t>
            </a:fld>
            <a:r>
              <a:rPr lang="da-DK" altLang="da-DK"/>
              <a:t>  ▪  www.regionmidtjylland.dk</a:t>
            </a:r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187450"/>
            <a:ext cx="71977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59000"/>
            <a:ext cx="71977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72D44990-1282-4960-A3C7-978D7B9C46E4}" type="slidenum">
              <a:rPr lang="da-DK" altLang="da-DK"/>
              <a:pPr/>
              <a:t>‹nr.›</a:t>
            </a:fld>
            <a:r>
              <a:rPr lang="da-DK" altLang="da-DK"/>
              <a:t>  ▪  www.regionmidtjylland.dk</a:t>
            </a:r>
          </a:p>
        </p:txBody>
      </p:sp>
    </p:spTree>
    <p:extLst>
      <p:ext uri="{BB962C8B-B14F-4D97-AF65-F5344CB8AC3E}">
        <p14:creationId xmlns:p14="http://schemas.microsoft.com/office/powerpoint/2010/main" val="265647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KoncernHRViborg@rm.dk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Dygtighed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Dygtighed </a:t>
            </a:r>
            <a:r>
              <a:rPr lang="da-DK" dirty="0" smtClean="0"/>
              <a:t>betyder... </a:t>
            </a:r>
          </a:p>
          <a:p>
            <a:r>
              <a:rPr lang="da-DK" dirty="0" smtClean="0"/>
              <a:t>Vi </a:t>
            </a:r>
            <a:r>
              <a:rPr lang="da-DK" dirty="0"/>
              <a:t>viser </a:t>
            </a:r>
            <a:r>
              <a:rPr lang="da-DK" dirty="0">
                <a:solidFill>
                  <a:schemeClr val="tx2"/>
                </a:solidFill>
              </a:rPr>
              <a:t>vilje</a:t>
            </a:r>
            <a:r>
              <a:rPr lang="da-DK" dirty="0"/>
              <a:t> og har </a:t>
            </a:r>
            <a:r>
              <a:rPr lang="da-DK" dirty="0">
                <a:solidFill>
                  <a:schemeClr val="tx2"/>
                </a:solidFill>
              </a:rPr>
              <a:t>evne</a:t>
            </a:r>
            <a:r>
              <a:rPr lang="da-DK" dirty="0"/>
              <a:t> til at </a:t>
            </a:r>
            <a:r>
              <a:rPr lang="da-DK" dirty="0">
                <a:solidFill>
                  <a:schemeClr val="tx2"/>
                </a:solidFill>
              </a:rPr>
              <a:t>skabe effekt </a:t>
            </a:r>
            <a:r>
              <a:rPr lang="da-DK" dirty="0"/>
              <a:t>og resultater med udgangspunkt i borgeres og samarbejdspartneres </a:t>
            </a:r>
            <a:r>
              <a:rPr lang="da-DK" dirty="0" smtClean="0"/>
              <a:t>behov</a:t>
            </a:r>
          </a:p>
          <a:p>
            <a:r>
              <a:rPr lang="da-DK" dirty="0" smtClean="0"/>
              <a:t>Vi </a:t>
            </a:r>
            <a:r>
              <a:rPr lang="da-DK" dirty="0"/>
              <a:t>er </a:t>
            </a:r>
            <a:r>
              <a:rPr lang="da-DK" dirty="0">
                <a:solidFill>
                  <a:schemeClr val="tx2"/>
                </a:solidFill>
              </a:rPr>
              <a:t>serviceorienterede</a:t>
            </a:r>
            <a:r>
              <a:rPr lang="da-DK" dirty="0"/>
              <a:t> og </a:t>
            </a:r>
            <a:r>
              <a:rPr lang="da-DK" dirty="0">
                <a:solidFill>
                  <a:schemeClr val="tx2"/>
                </a:solidFill>
              </a:rPr>
              <a:t>effektive</a:t>
            </a:r>
            <a:r>
              <a:rPr lang="da-DK" dirty="0"/>
              <a:t> og </a:t>
            </a:r>
            <a:r>
              <a:rPr lang="da-DK" dirty="0">
                <a:solidFill>
                  <a:schemeClr val="tx2"/>
                </a:solidFill>
              </a:rPr>
              <a:t>dygtiggør os </a:t>
            </a:r>
            <a:r>
              <a:rPr lang="da-DK" dirty="0" smtClean="0"/>
              <a:t>løbende </a:t>
            </a:r>
          </a:p>
          <a:p>
            <a:r>
              <a:rPr lang="da-DK" dirty="0" smtClean="0"/>
              <a:t>Vi </a:t>
            </a:r>
            <a:r>
              <a:rPr lang="da-DK" dirty="0"/>
              <a:t>lærer af hinanden og </a:t>
            </a:r>
            <a:r>
              <a:rPr lang="da-DK" dirty="0" smtClean="0">
                <a:solidFill>
                  <a:schemeClr val="tx2"/>
                </a:solidFill>
              </a:rPr>
              <a:t>videndeler</a:t>
            </a:r>
            <a:r>
              <a:rPr lang="da-DK" dirty="0" smtClean="0"/>
              <a:t> </a:t>
            </a:r>
          </a:p>
          <a:p>
            <a:r>
              <a:rPr lang="da-DK" dirty="0" smtClean="0"/>
              <a:t>Vi </a:t>
            </a:r>
            <a:r>
              <a:rPr lang="da-DK" dirty="0"/>
              <a:t>er </a:t>
            </a:r>
            <a:r>
              <a:rPr lang="da-DK" dirty="0">
                <a:solidFill>
                  <a:schemeClr val="tx2"/>
                </a:solidFill>
              </a:rPr>
              <a:t>ambitiøse</a:t>
            </a:r>
            <a:r>
              <a:rPr lang="da-DK" dirty="0"/>
              <a:t> og stiler </a:t>
            </a:r>
            <a:r>
              <a:rPr lang="da-DK" dirty="0" smtClean="0"/>
              <a:t>højt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247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Dristighed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/>
              <a:t>Dristighed... </a:t>
            </a:r>
          </a:p>
          <a:p>
            <a:r>
              <a:rPr lang="da-DK" dirty="0"/>
              <a:t>V</a:t>
            </a:r>
            <a:r>
              <a:rPr lang="da-DK" dirty="0" smtClean="0"/>
              <a:t>iser </a:t>
            </a:r>
            <a:r>
              <a:rPr lang="da-DK" dirty="0"/>
              <a:t>sig i </a:t>
            </a:r>
            <a:r>
              <a:rPr lang="da-DK" dirty="0">
                <a:solidFill>
                  <a:schemeClr val="tx2"/>
                </a:solidFill>
              </a:rPr>
              <a:t>faglig nysgerrighed </a:t>
            </a:r>
            <a:r>
              <a:rPr lang="da-DK" dirty="0"/>
              <a:t>og i at </a:t>
            </a:r>
            <a:r>
              <a:rPr lang="da-DK" dirty="0">
                <a:solidFill>
                  <a:schemeClr val="tx2"/>
                </a:solidFill>
              </a:rPr>
              <a:t>finde nye og bedre </a:t>
            </a:r>
            <a:r>
              <a:rPr lang="da-DK" dirty="0" smtClean="0">
                <a:solidFill>
                  <a:schemeClr val="tx2"/>
                </a:solidFill>
              </a:rPr>
              <a:t>veje</a:t>
            </a:r>
            <a:r>
              <a:rPr lang="da-DK" dirty="0" smtClean="0"/>
              <a:t> </a:t>
            </a:r>
          </a:p>
          <a:p>
            <a:r>
              <a:rPr lang="da-DK" dirty="0" smtClean="0"/>
              <a:t>Vi </a:t>
            </a:r>
            <a:r>
              <a:rPr lang="da-DK" dirty="0"/>
              <a:t>fremmer </a:t>
            </a:r>
            <a:r>
              <a:rPr lang="da-DK" dirty="0">
                <a:solidFill>
                  <a:schemeClr val="tx2"/>
                </a:solidFill>
              </a:rPr>
              <a:t>viljen</a:t>
            </a:r>
            <a:r>
              <a:rPr lang="da-DK" dirty="0"/>
              <a:t> til innovation, </a:t>
            </a:r>
            <a:r>
              <a:rPr lang="da-DK" dirty="0">
                <a:solidFill>
                  <a:schemeClr val="tx2"/>
                </a:solidFill>
              </a:rPr>
              <a:t>fornyelse og </a:t>
            </a:r>
            <a:r>
              <a:rPr lang="da-DK" dirty="0" smtClean="0">
                <a:solidFill>
                  <a:schemeClr val="tx2"/>
                </a:solidFill>
              </a:rPr>
              <a:t>forbedring </a:t>
            </a:r>
          </a:p>
          <a:p>
            <a:r>
              <a:rPr lang="da-DK" dirty="0" smtClean="0"/>
              <a:t>Vi </a:t>
            </a:r>
            <a:r>
              <a:rPr lang="da-DK" dirty="0">
                <a:solidFill>
                  <a:schemeClr val="tx2"/>
                </a:solidFill>
              </a:rPr>
              <a:t>udfordrer</a:t>
            </a:r>
            <a:r>
              <a:rPr lang="da-DK" dirty="0"/>
              <a:t> egen organisation, påpeger når noget ikke fungerer og </a:t>
            </a:r>
            <a:r>
              <a:rPr lang="da-DK" dirty="0">
                <a:solidFill>
                  <a:schemeClr val="tx2"/>
                </a:solidFill>
              </a:rPr>
              <a:t>griber</a:t>
            </a:r>
            <a:r>
              <a:rPr lang="da-DK" dirty="0"/>
              <a:t> </a:t>
            </a:r>
            <a:r>
              <a:rPr lang="da-DK" dirty="0">
                <a:solidFill>
                  <a:schemeClr val="tx2"/>
                </a:solidFill>
              </a:rPr>
              <a:t>nye </a:t>
            </a:r>
            <a:r>
              <a:rPr lang="da-DK" dirty="0" smtClean="0">
                <a:solidFill>
                  <a:schemeClr val="tx2"/>
                </a:solidFill>
              </a:rPr>
              <a:t>muligheder </a:t>
            </a:r>
            <a:endParaRPr lang="da-DK" dirty="0">
              <a:solidFill>
                <a:schemeClr val="tx2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199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4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11269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0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1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2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3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4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5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6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7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8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9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0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1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2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3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4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1285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1286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7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8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Målbillederne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Sammentænker kvalitet, økonomi og aktivitet </a:t>
            </a:r>
          </a:p>
          <a:p>
            <a:r>
              <a:rPr lang="da-DK" dirty="0" smtClean="0"/>
              <a:t>Rummer vision, strategispor og mål</a:t>
            </a:r>
          </a:p>
          <a:p>
            <a:r>
              <a:rPr lang="da-DK" dirty="0" smtClean="0"/>
              <a:t>Er pejlemærker </a:t>
            </a:r>
            <a:r>
              <a:rPr lang="da-DK" dirty="0"/>
              <a:t>for de resultater, vi skaber i sundhedsvæsnet, på det sociale område og på området regional udvikling </a:t>
            </a:r>
            <a:endParaRPr lang="da-DK" dirty="0" smtClean="0"/>
          </a:p>
          <a:p>
            <a:r>
              <a:rPr lang="da-DK" dirty="0" smtClean="0"/>
              <a:t>Vi måler på effekten for borgerne</a:t>
            </a:r>
          </a:p>
        </p:txBody>
      </p:sp>
    </p:spTree>
    <p:extLst>
      <p:ext uri="{BB962C8B-B14F-4D97-AF65-F5344CB8AC3E}">
        <p14:creationId xmlns:p14="http://schemas.microsoft.com/office/powerpoint/2010/main" val="609062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37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Resultater i balance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Vi skal skabe balance mellem resultater på fire områder:</a:t>
            </a:r>
          </a:p>
          <a:p>
            <a:pPr lvl="0"/>
            <a:r>
              <a:rPr lang="da-DK" dirty="0" smtClean="0"/>
              <a:t>Målopfyldelse</a:t>
            </a:r>
            <a:endParaRPr lang="da-DK" dirty="0"/>
          </a:p>
          <a:p>
            <a:pPr lvl="0"/>
            <a:r>
              <a:rPr lang="da-DK" dirty="0"/>
              <a:t>Ordentlighed</a:t>
            </a:r>
          </a:p>
          <a:p>
            <a:pPr lvl="0"/>
            <a:r>
              <a:rPr lang="da-DK" dirty="0"/>
              <a:t>Nytænkning</a:t>
            </a:r>
          </a:p>
          <a:p>
            <a:pPr lvl="0"/>
            <a:r>
              <a:rPr lang="da-DK" dirty="0"/>
              <a:t>Bæredygtighed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8837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Målopfyldelse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672125"/>
            <a:ext cx="7197725" cy="4010025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Vi skaber mere sundhed, trivsel og </a:t>
            </a:r>
            <a:r>
              <a:rPr lang="da-DK" dirty="0" smtClean="0"/>
              <a:t>velstand, </a:t>
            </a:r>
            <a:r>
              <a:rPr lang="da-DK" dirty="0"/>
              <a:t>for at </a:t>
            </a:r>
            <a:r>
              <a:rPr lang="da-DK" dirty="0">
                <a:solidFill>
                  <a:schemeClr val="tx2"/>
                </a:solidFill>
              </a:rPr>
              <a:t>vi lever op til borgernes forventninger</a:t>
            </a:r>
            <a:r>
              <a:rPr lang="da-DK" dirty="0"/>
              <a:t> og </a:t>
            </a:r>
            <a:r>
              <a:rPr lang="da-DK" dirty="0">
                <a:solidFill>
                  <a:schemeClr val="tx2"/>
                </a:solidFill>
              </a:rPr>
              <a:t>høje kvalitetskrav inden for de økonomiske </a:t>
            </a:r>
            <a:r>
              <a:rPr lang="da-DK" dirty="0" smtClean="0">
                <a:solidFill>
                  <a:schemeClr val="tx2"/>
                </a:solidFill>
              </a:rPr>
              <a:t>rammer. </a:t>
            </a:r>
            <a:r>
              <a:rPr lang="da-DK" dirty="0" smtClean="0"/>
              <a:t>Dette kræver til stadighed et fokus på den nødvendige prioritering af ressourcerne.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888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Ordentlighed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672125"/>
            <a:ext cx="7197725" cy="4010025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Som offentlig myndighed skal vi </a:t>
            </a:r>
            <a:r>
              <a:rPr lang="da-DK" dirty="0">
                <a:solidFill>
                  <a:schemeClr val="tx2"/>
                </a:solidFill>
              </a:rPr>
              <a:t>have styr på tingene</a:t>
            </a:r>
            <a:r>
              <a:rPr lang="da-DK" dirty="0"/>
              <a:t>; vi overholder budgetter, er lovmedholdelige, dokumenterer relevant og </a:t>
            </a:r>
            <a:r>
              <a:rPr lang="da-DK" dirty="0">
                <a:solidFill>
                  <a:schemeClr val="tx2"/>
                </a:solidFill>
              </a:rPr>
              <a:t>forbedrer løbende på baggrund af data og </a:t>
            </a:r>
            <a:r>
              <a:rPr lang="da-DK" dirty="0" smtClean="0">
                <a:solidFill>
                  <a:schemeClr val="tx2"/>
                </a:solidFill>
              </a:rPr>
              <a:t>evidens.</a:t>
            </a:r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2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Region Midtjyllands opgave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At bidrage til velfærd ved at fremme borgernes mulighed for sundhed, trivsel og velstand. 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Vi skal skabe høj kvalitet og værdi for regionens borgere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1020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Nytænkning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707750"/>
            <a:ext cx="7197725" cy="4010025"/>
          </a:xfrm>
        </p:spPr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Vi </a:t>
            </a:r>
            <a:r>
              <a:rPr lang="da-DK" dirty="0"/>
              <a:t>er </a:t>
            </a:r>
            <a:r>
              <a:rPr lang="da-DK" dirty="0" smtClean="0">
                <a:solidFill>
                  <a:schemeClr val="tx2"/>
                </a:solidFill>
              </a:rPr>
              <a:t>innovative og er i stand til at finde kreative </a:t>
            </a:r>
            <a:r>
              <a:rPr lang="da-DK" dirty="0">
                <a:solidFill>
                  <a:schemeClr val="tx2"/>
                </a:solidFill>
              </a:rPr>
              <a:t>og nye løsninger </a:t>
            </a:r>
            <a:r>
              <a:rPr lang="da-DK" dirty="0"/>
              <a:t>sammen med andre på nogle af de store udfordringer, vi står </a:t>
            </a:r>
            <a:r>
              <a:rPr lang="da-DK" dirty="0" smtClean="0"/>
              <a:t>overfor.</a:t>
            </a:r>
          </a:p>
          <a:p>
            <a:pPr marL="0" indent="0">
              <a:buNone/>
            </a:pPr>
            <a:r>
              <a:rPr lang="da-DK" dirty="0"/>
              <a:t>V</a:t>
            </a:r>
            <a:r>
              <a:rPr lang="da-DK" dirty="0" smtClean="0"/>
              <a:t>i anvender nye teknologier i opgaveløsningen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9541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Bæredygtighed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482125"/>
            <a:ext cx="7197725" cy="4010025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Vi sikrer, at den måde, vi arbejder på, skaber </a:t>
            </a:r>
            <a:r>
              <a:rPr lang="da-DK" dirty="0">
                <a:solidFill>
                  <a:schemeClr val="tx2"/>
                </a:solidFill>
              </a:rPr>
              <a:t>balancerede løsninger for borgere, medarbejdere, virksomheder og samfund, både nu og i </a:t>
            </a:r>
            <a:r>
              <a:rPr lang="da-DK" dirty="0" smtClean="0">
                <a:solidFill>
                  <a:schemeClr val="tx2"/>
                </a:solidFill>
              </a:rPr>
              <a:t>fremtiden,</a:t>
            </a:r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3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20725"/>
            <a:ext cx="7197725" cy="9144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  <a:latin typeface="+mn-lt"/>
              </a:rPr>
              <a:t>Find ud af mere om God ledelse og styring i Region Midtjylland</a:t>
            </a:r>
            <a:endParaRPr lang="da-DK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873250"/>
            <a:ext cx="7197725" cy="4010025"/>
          </a:xfrm>
        </p:spPr>
        <p:txBody>
          <a:bodyPr/>
          <a:lstStyle/>
          <a:p>
            <a:pPr lvl="1"/>
            <a:r>
              <a:rPr lang="da-DK" dirty="0" smtClean="0"/>
              <a:t>Find inspiration og mere information på godledelse.intra.rm.dk</a:t>
            </a:r>
          </a:p>
          <a:p>
            <a:pPr marL="625475" lvl="1" indent="0">
              <a:buNone/>
            </a:pPr>
            <a:endParaRPr lang="da-DK" dirty="0" smtClean="0"/>
          </a:p>
          <a:p>
            <a:pPr lvl="1"/>
            <a:r>
              <a:rPr lang="da-DK" dirty="0" smtClean="0"/>
              <a:t>Skal I have hjælp til det videre arbejde?</a:t>
            </a:r>
          </a:p>
          <a:p>
            <a:pPr marL="625475" lvl="1" indent="0">
              <a:buNone/>
            </a:pPr>
            <a:r>
              <a:rPr lang="da-DK" dirty="0"/>
              <a:t>	</a:t>
            </a:r>
            <a:r>
              <a:rPr lang="da-DK" dirty="0" smtClean="0"/>
              <a:t>Kontakt Koncern HR</a:t>
            </a:r>
          </a:p>
          <a:p>
            <a:pPr marL="625475" lvl="1" indent="0">
              <a:buNone/>
            </a:pP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   Mail: </a:t>
            </a:r>
            <a:r>
              <a:rPr lang="da-DK" dirty="0" smtClean="0">
                <a:hlinkClick r:id="rId4"/>
              </a:rPr>
              <a:t>HR Funktionspostkasse</a:t>
            </a:r>
            <a:endParaRPr lang="da-DK" dirty="0" smtClean="0"/>
          </a:p>
          <a:p>
            <a:pPr marL="625475" lvl="1" indent="0">
              <a:buNone/>
            </a:pPr>
            <a:r>
              <a:rPr lang="en-US" dirty="0" smtClean="0"/>
              <a:t>   </a:t>
            </a:r>
            <a:r>
              <a:rPr lang="en-US" dirty="0" err="1"/>
              <a:t>T</a:t>
            </a:r>
            <a:r>
              <a:rPr lang="en-US" dirty="0" err="1" smtClean="0"/>
              <a:t>elefon</a:t>
            </a:r>
            <a:r>
              <a:rPr lang="en-US" dirty="0" smtClean="0"/>
              <a:t>: 2026 </a:t>
            </a:r>
            <a:r>
              <a:rPr lang="en-US" dirty="0"/>
              <a:t>9761</a:t>
            </a:r>
            <a:endParaRPr lang="da-DK" dirty="0" smtClean="0"/>
          </a:p>
          <a:p>
            <a:pPr marL="625475" lvl="1" indent="0">
              <a:buNone/>
            </a:pPr>
            <a:endParaRPr lang="da-DK" dirty="0"/>
          </a:p>
          <a:p>
            <a:pPr lvl="1"/>
            <a:r>
              <a:rPr lang="da-DK" dirty="0" smtClean="0"/>
              <a:t>Vi hører også meget gerne om jeres erfaringer og ideer.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87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4294967295"/>
          </p:nvPr>
        </p:nvSpPr>
        <p:spPr>
          <a:xfrm>
            <a:off x="6638925" y="6332538"/>
            <a:ext cx="2324100" cy="307975"/>
          </a:xfrm>
        </p:spPr>
        <p:txBody>
          <a:bodyPr/>
          <a:lstStyle/>
          <a:p>
            <a:fld id="{A4F63634-42D9-4EE4-8FFC-B9A4212A2F86}" type="slidenum">
              <a:rPr lang="da-DK" altLang="da-DK" smtClean="0"/>
              <a:pPr/>
              <a:t>23</a:t>
            </a:fld>
            <a:r>
              <a:rPr lang="da-DK" altLang="da-DK" smtClean="0"/>
              <a:t>  ▪  www.regionmidtjylland.dk</a:t>
            </a:r>
            <a:endParaRPr lang="da-DK" altLang="da-DK"/>
          </a:p>
        </p:txBody>
      </p:sp>
      <p:sp>
        <p:nvSpPr>
          <p:cNvPr id="3" name="Tekstboks 2"/>
          <p:cNvSpPr txBox="1"/>
          <p:nvPr/>
        </p:nvSpPr>
        <p:spPr>
          <a:xfrm>
            <a:off x="5997039" y="2149434"/>
            <a:ext cx="230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b="1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2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Rammer og ansvar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 </a:t>
            </a:r>
            <a:r>
              <a:rPr lang="da-DK" dirty="0" smtClean="0"/>
              <a:t>Regionsrådet </a:t>
            </a:r>
            <a:r>
              <a:rPr lang="da-DK" dirty="0"/>
              <a:t>beslutter den politiske retning og de økonomiske </a:t>
            </a:r>
            <a:r>
              <a:rPr lang="da-DK" dirty="0" smtClean="0"/>
              <a:t>rammer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Lederne skal sikre, at regionen indfrier de politiske </a:t>
            </a:r>
            <a:r>
              <a:rPr lang="da-DK" dirty="0" smtClean="0"/>
              <a:t>mål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Ledere og medarbejdere skaber </a:t>
            </a:r>
            <a:r>
              <a:rPr lang="da-DK" dirty="0" smtClean="0"/>
              <a:t>resultater </a:t>
            </a:r>
            <a:r>
              <a:rPr lang="da-DK" dirty="0"/>
              <a:t>for patienter, borgere og </a:t>
            </a:r>
            <a:r>
              <a:rPr lang="da-DK" dirty="0" smtClean="0"/>
              <a:t>virksomheder - sammen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21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068780"/>
            <a:ext cx="7197725" cy="843148"/>
          </a:xfrm>
        </p:spPr>
        <p:txBody>
          <a:bodyPr/>
          <a:lstStyle/>
          <a:p>
            <a:r>
              <a:rPr lang="da-DK" dirty="0" smtClean="0"/>
              <a:t>Hvorfor ”God </a:t>
            </a:r>
            <a:r>
              <a:rPr lang="da-DK" dirty="0"/>
              <a:t>ledelse og styring i Region </a:t>
            </a:r>
            <a:r>
              <a:rPr lang="da-DK" dirty="0" smtClean="0"/>
              <a:t>Midtjylland”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z="2000" dirty="0" smtClean="0"/>
              <a:t>Sætter retning og ramme for at nå vores mål. </a:t>
            </a:r>
          </a:p>
          <a:p>
            <a:pPr marL="0" lvl="0" indent="0">
              <a:buNone/>
            </a:pPr>
            <a:endParaRPr lang="da-DK" sz="2000" dirty="0"/>
          </a:p>
          <a:p>
            <a:r>
              <a:rPr lang="da-DK" sz="2000" dirty="0" smtClean="0"/>
              <a:t>Samler og forbinder </a:t>
            </a:r>
            <a:r>
              <a:rPr lang="da-DK" sz="2000" dirty="0">
                <a:solidFill>
                  <a:schemeClr val="tx2"/>
                </a:solidFill>
              </a:rPr>
              <a:t>de </a:t>
            </a:r>
            <a:r>
              <a:rPr lang="da-DK" sz="2000" dirty="0" smtClean="0">
                <a:solidFill>
                  <a:schemeClr val="tx2"/>
                </a:solidFill>
              </a:rPr>
              <a:t>tre </a:t>
            </a:r>
            <a:r>
              <a:rPr lang="da-DK" sz="2000" dirty="0">
                <a:solidFill>
                  <a:schemeClr val="tx2"/>
                </a:solidFill>
              </a:rPr>
              <a:t>værdier, </a:t>
            </a:r>
            <a:r>
              <a:rPr lang="da-DK" sz="2000" dirty="0" smtClean="0">
                <a:solidFill>
                  <a:schemeClr val="tx2"/>
                </a:solidFill>
              </a:rPr>
              <a:t>målbillederne, værdibaseret styring, Region Midtjyllands rolle </a:t>
            </a:r>
            <a:r>
              <a:rPr lang="da-DK" sz="2000" dirty="0">
                <a:solidFill>
                  <a:schemeClr val="tx2"/>
                </a:solidFill>
              </a:rPr>
              <a:t>i samfundet, </a:t>
            </a:r>
            <a:r>
              <a:rPr lang="da-DK" sz="2000" dirty="0" smtClean="0">
                <a:solidFill>
                  <a:schemeClr val="tx2"/>
                </a:solidFill>
              </a:rPr>
              <a:t>borger- </a:t>
            </a:r>
            <a:r>
              <a:rPr lang="da-DK" sz="2000" dirty="0">
                <a:solidFill>
                  <a:schemeClr val="tx2"/>
                </a:solidFill>
              </a:rPr>
              <a:t>og patientinddragelse, tværsektorielt arbejde og </a:t>
            </a:r>
            <a:r>
              <a:rPr lang="da-DK" sz="2000" dirty="0" smtClean="0">
                <a:solidFill>
                  <a:schemeClr val="tx2"/>
                </a:solidFill>
              </a:rPr>
              <a:t>vækst</a:t>
            </a:r>
          </a:p>
          <a:p>
            <a:pPr marL="0" indent="0">
              <a:buNone/>
            </a:pPr>
            <a:endParaRPr lang="da-DK" sz="2000" dirty="0" smtClean="0">
              <a:solidFill>
                <a:schemeClr val="tx2"/>
              </a:solidFill>
            </a:endParaRPr>
          </a:p>
          <a:p>
            <a:r>
              <a:rPr lang="da-DK" sz="2000" dirty="0" smtClean="0"/>
              <a:t>Beskriver en fælles </a:t>
            </a:r>
            <a:r>
              <a:rPr lang="da-DK" sz="2000" dirty="0"/>
              <a:t>tilgang til ledelse og styring, som anvendes af lederne på alle </a:t>
            </a:r>
            <a:r>
              <a:rPr lang="da-DK" sz="2000" dirty="0" smtClean="0"/>
              <a:t>niveauer og inddrager medarbejderne</a:t>
            </a:r>
            <a:endParaRPr lang="da-DK" sz="20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610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17450"/>
            <a:ext cx="7197725" cy="914400"/>
          </a:xfrm>
        </p:spPr>
        <p:txBody>
          <a:bodyPr/>
          <a:lstStyle/>
          <a:p>
            <a:r>
              <a:rPr lang="da-DK" dirty="0" smtClean="0"/>
              <a:t>Hvem skal bruge grundlaget og hvordan?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8" y="1814625"/>
            <a:ext cx="7197725" cy="4010025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/>
              <a:t>Ledere </a:t>
            </a:r>
          </a:p>
          <a:p>
            <a:r>
              <a:rPr lang="da-DK" sz="1800" dirty="0">
                <a:solidFill>
                  <a:schemeClr val="tx2"/>
                </a:solidFill>
              </a:rPr>
              <a:t>Kender og anvender grundlaget aktivt</a:t>
            </a:r>
            <a:r>
              <a:rPr lang="da-DK" sz="1800" dirty="0"/>
              <a:t>. Formidler til medarbejderne. Viser, hvordan det anvendes</a:t>
            </a:r>
          </a:p>
          <a:p>
            <a:pPr marL="0" indent="0">
              <a:buNone/>
            </a:pPr>
            <a:r>
              <a:rPr lang="da-DK" sz="1800" b="1" dirty="0"/>
              <a:t>Medarbejdere</a:t>
            </a:r>
          </a:p>
          <a:p>
            <a:r>
              <a:rPr lang="da-DK" sz="1800" dirty="0">
                <a:solidFill>
                  <a:schemeClr val="tx2"/>
                </a:solidFill>
              </a:rPr>
              <a:t>Kender grundtankerne</a:t>
            </a:r>
            <a:r>
              <a:rPr lang="da-DK" sz="1800" dirty="0"/>
              <a:t>. Ved, at ledelsesniveauet arbejder aktivt med grundlaget</a:t>
            </a:r>
          </a:p>
          <a:p>
            <a:pPr marL="0" indent="0">
              <a:buNone/>
            </a:pPr>
            <a:r>
              <a:rPr lang="da-DK" sz="1800" b="1" dirty="0" smtClean="0"/>
              <a:t>MED-udvalgsmedlemmer </a:t>
            </a:r>
            <a:endParaRPr lang="da-DK" sz="1800" b="1" dirty="0"/>
          </a:p>
          <a:p>
            <a:r>
              <a:rPr lang="da-DK" sz="1800" dirty="0">
                <a:solidFill>
                  <a:schemeClr val="tx2"/>
                </a:solidFill>
              </a:rPr>
              <a:t>Kender og anvender grundlaget aktivt i drøftelser og beslutninger</a:t>
            </a:r>
            <a:r>
              <a:rPr lang="da-DK" sz="1800" dirty="0"/>
              <a:t>. Kommunikerer i drøftelser og beslutninger</a:t>
            </a:r>
          </a:p>
          <a:p>
            <a:pPr marL="0" indent="0">
              <a:buNone/>
            </a:pPr>
            <a:r>
              <a:rPr lang="da-DK" sz="1800" b="1" dirty="0"/>
              <a:t>Samarbejdspartnere</a:t>
            </a:r>
          </a:p>
          <a:p>
            <a:r>
              <a:rPr lang="da-DK" sz="1800" dirty="0"/>
              <a:t>Grundlagets </a:t>
            </a:r>
            <a:r>
              <a:rPr lang="da-DK" sz="1800" dirty="0">
                <a:solidFill>
                  <a:schemeClr val="tx2"/>
                </a:solidFill>
              </a:rPr>
              <a:t>værdier og intentioner udleves i dialogen og samarbejdet med Region Midtjyllands </a:t>
            </a:r>
            <a:r>
              <a:rPr lang="da-DK" sz="1800" dirty="0" smtClean="0">
                <a:solidFill>
                  <a:schemeClr val="tx2"/>
                </a:solidFill>
              </a:rPr>
              <a:t>samarbejdspartnere</a:t>
            </a:r>
            <a:endParaRPr lang="da-DK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7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1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Demokratisk udgangspunkt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Regionerne er en del af det danske demokrati og et folkevalgt regionsråd udgør derfor den øverste ledelse af Region Midtjylland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Region Midtjyllands opgave er at bidrage til velfærd ved at fremme borgernes muligheder for sundhed, trivsel og velstand – det er vores kerneydelse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740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12293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4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5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6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7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8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9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0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1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2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3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4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5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6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7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08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2309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2310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11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12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Dialog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Dialog </a:t>
            </a:r>
            <a:r>
              <a:rPr lang="da-DK" dirty="0" smtClean="0"/>
              <a:t>betyder...</a:t>
            </a:r>
          </a:p>
          <a:p>
            <a:r>
              <a:rPr lang="da-DK" dirty="0" smtClean="0"/>
              <a:t>Vi </a:t>
            </a:r>
            <a:r>
              <a:rPr lang="da-DK" dirty="0">
                <a:solidFill>
                  <a:schemeClr val="tx2"/>
                </a:solidFill>
              </a:rPr>
              <a:t>lytter</a:t>
            </a:r>
            <a:r>
              <a:rPr lang="da-DK" dirty="0"/>
              <a:t> og </a:t>
            </a:r>
            <a:r>
              <a:rPr lang="da-DK" dirty="0">
                <a:solidFill>
                  <a:schemeClr val="tx2"/>
                </a:solidFill>
              </a:rPr>
              <a:t>kommunikerer</a:t>
            </a:r>
            <a:r>
              <a:rPr lang="da-DK" dirty="0"/>
              <a:t> åbent og troværdigt </a:t>
            </a:r>
            <a:r>
              <a:rPr lang="da-DK" dirty="0">
                <a:solidFill>
                  <a:schemeClr val="tx2"/>
                </a:solidFill>
              </a:rPr>
              <a:t>med vores brugere </a:t>
            </a:r>
            <a:r>
              <a:rPr lang="da-DK" dirty="0"/>
              <a:t>og i alle </a:t>
            </a:r>
            <a:r>
              <a:rPr lang="da-DK" dirty="0" smtClean="0"/>
              <a:t>samarbejdsrelationer </a:t>
            </a:r>
          </a:p>
          <a:p>
            <a:r>
              <a:rPr lang="da-DK" dirty="0" smtClean="0"/>
              <a:t>Vi </a:t>
            </a:r>
            <a:r>
              <a:rPr lang="da-DK" dirty="0"/>
              <a:t>prioriterer </a:t>
            </a:r>
            <a:r>
              <a:rPr lang="da-DK" dirty="0">
                <a:solidFill>
                  <a:schemeClr val="tx2"/>
                </a:solidFill>
              </a:rPr>
              <a:t>dialog</a:t>
            </a:r>
            <a:r>
              <a:rPr lang="da-DK" dirty="0"/>
              <a:t> højt </a:t>
            </a:r>
            <a:r>
              <a:rPr lang="da-DK" dirty="0">
                <a:solidFill>
                  <a:schemeClr val="tx2"/>
                </a:solidFill>
              </a:rPr>
              <a:t>for at nå vores mål</a:t>
            </a:r>
            <a:r>
              <a:rPr lang="da-DK" dirty="0"/>
              <a:t>, forbedre opgaveløsningen og finde nye </a:t>
            </a:r>
            <a:r>
              <a:rPr lang="da-DK" dirty="0" smtClean="0"/>
              <a:t>veje</a:t>
            </a:r>
          </a:p>
          <a:p>
            <a:r>
              <a:rPr lang="da-DK" dirty="0" smtClean="0"/>
              <a:t>Vi </a:t>
            </a:r>
            <a:r>
              <a:rPr lang="da-DK" dirty="0"/>
              <a:t>værdsætter </a:t>
            </a:r>
            <a:r>
              <a:rPr lang="da-DK" dirty="0">
                <a:solidFill>
                  <a:schemeClr val="tx2"/>
                </a:solidFill>
              </a:rPr>
              <a:t>mod- og medspil </a:t>
            </a:r>
            <a:r>
              <a:rPr lang="da-DK" dirty="0"/>
              <a:t>i konstruktive og produktive </a:t>
            </a:r>
            <a:r>
              <a:rPr lang="da-DK" dirty="0" smtClean="0"/>
              <a:t>dialoger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0018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9 - &amp;quot;Dialog&amp;quot;&quot;/&gt;&lt;property id=&quot;20307&quot; value=&quot;287&quot;/&gt;&lt;/object&gt;&lt;object type=&quot;3&quot; unique_id=&quot;10077&quot;&gt;&lt;property id=&quot;20148&quot; value=&quot;5&quot;/&gt;&lt;property id=&quot;20300&quot; value=&quot;Slide 10 - &amp;quot;Dygtighed&amp;quot;&quot;/&gt;&lt;property id=&quot;20307&quot; value=&quot;288&quot;/&gt;&lt;/object&gt;&lt;object type=&quot;3&quot; unique_id=&quot;10078&quot;&gt;&lt;property id=&quot;20148&quot; value=&quot;5&quot;/&gt;&lt;property id=&quot;20300&quot; value=&quot;Slide 11 - &amp;quot;Dristighed&amp;quot;&quot;/&gt;&lt;property id=&quot;20307&quot; value=&quot;289&quot;/&gt;&lt;/object&gt;&lt;object type=&quot;3&quot; unique_id=&quot;10130&quot;&gt;&lt;property id=&quot;20148&quot; value=&quot;5&quot;/&gt;&lt;property id=&quot;20300&quot; value=&quot;Slide 4 - &amp;quot;Hvorfor ”God ledelse og styring i Region Midtjylland”&amp;#x0D;&amp;#x0A;&amp;quot;&quot;/&gt;&lt;property id=&quot;20307&quot; value=&quot;291&quot;/&gt;&lt;/object&gt;&lt;object type=&quot;3&quot; unique_id=&quot;10186&quot;&gt;&lt;property id=&quot;20148&quot; value=&quot;5&quot;/&gt;&lt;property id=&quot;20300&quot; value=&quot;Slide 16 - &amp;quot;Resultater i balance&amp;quot;&quot;/&gt;&lt;property id=&quot;20307&quot; value=&quot;292&quot;/&gt;&lt;/object&gt;&lt;object type=&quot;3&quot; unique_id=&quot;10332&quot;&gt;&lt;property id=&quot;20148&quot; value=&quot;5&quot;/&gt;&lt;property id=&quot;20300&quot; value=&quot;Slide 18 - &amp;quot;Målopfyldelse&amp;quot;&quot;/&gt;&lt;property id=&quot;20307&quot; value=&quot;293&quot;/&gt;&lt;/object&gt;&lt;object type=&quot;3&quot; unique_id=&quot;10333&quot;&gt;&lt;property id=&quot;20148&quot; value=&quot;5&quot;/&gt;&lt;property id=&quot;20300&quot; value=&quot;Slide 19 - &amp;quot;Ordentlighed&amp;quot;&quot;/&gt;&lt;property id=&quot;20307&quot; value=&quot;294&quot;/&gt;&lt;/object&gt;&lt;object type=&quot;3&quot; unique_id=&quot;10334&quot;&gt;&lt;property id=&quot;20148&quot; value=&quot;5&quot;/&gt;&lt;property id=&quot;20300&quot; value=&quot;Slide 20 - &amp;quot;Nytænkning&amp;quot;&quot;/&gt;&lt;property id=&quot;20307&quot; value=&quot;296&quot;/&gt;&lt;/object&gt;&lt;object type=&quot;3&quot; unique_id=&quot;10335&quot;&gt;&lt;property id=&quot;20148&quot; value=&quot;5&quot;/&gt;&lt;property id=&quot;20300&quot; value=&quot;Slide 21 - &amp;quot;Bæredygtighed&amp;quot;&quot;/&gt;&lt;property id=&quot;20307&quot; value=&quot;297&quot;/&gt;&lt;/object&gt;&lt;object type=&quot;3&quot; unique_id=&quot;11730&quot;&gt;&lt;property id=&quot;20148&quot; value=&quot;5&quot;/&gt;&lt;property id=&quot;20300&quot; value=&quot;Slide 1&quot;/&gt;&lt;property id=&quot;20307&quot; value=&quot;315&quot;/&gt;&lt;/object&gt;&lt;object type=&quot;3&quot; unique_id=&quot;11731&quot;&gt;&lt;property id=&quot;20148&quot; value=&quot;5&quot;/&gt;&lt;property id=&quot;20300&quot; value=&quot;Slide 7 - &amp;quot;Demokratisk udgangspunkt&amp;quot;&quot;/&gt;&lt;property id=&quot;20307&quot; value=&quot;316&quot;/&gt;&lt;/object&gt;&lt;object type=&quot;3&quot; unique_id=&quot;11732&quot;&gt;&lt;property id=&quot;20148&quot; value=&quot;5&quot;/&gt;&lt;property id=&quot;20300&quot; value=&quot;Slide 8&quot;/&gt;&lt;property id=&quot;20307&quot; value=&quot;321&quot;/&gt;&lt;/object&gt;&lt;object type=&quot;3&quot; unique_id=&quot;11733&quot;&gt;&lt;property id=&quot;20148&quot; value=&quot;5&quot;/&gt;&lt;property id=&quot;20300&quot; value=&quot;Slide 13&quot;/&gt;&lt;property id=&quot;20307&quot; value=&quot;322&quot;/&gt;&lt;/object&gt;&lt;object type=&quot;3&quot; unique_id=&quot;11734&quot;&gt;&lt;property id=&quot;20148&quot; value=&quot;5&quot;/&gt;&lt;property id=&quot;20300&quot; value=&quot;Slide 17&quot;/&gt;&lt;property id=&quot;20307&quot; value=&quot;312&quot;/&gt;&lt;/object&gt;&lt;object type=&quot;3&quot; unique_id=&quot;11739&quot;&gt;&lt;property id=&quot;20148&quot; value=&quot;5&quot;/&gt;&lt;property id=&quot;20300&quot; value=&quot;Slide 22 - &amp;quot;Find ud af mere om God ledelse og styring i Region Midtjylland&amp;quot;&quot;/&gt;&lt;property id=&quot;20307&quot; value=&quot;326&quot;/&gt;&lt;/object&gt;&lt;object type=&quot;3&quot; unique_id=&quot;11975&quot;&gt;&lt;property id=&quot;20148&quot; value=&quot;5&quot;/&gt;&lt;property id=&quot;20300&quot; value=&quot;Slide 12&quot;/&gt;&lt;property id=&quot;20307&quot; value=&quot;334&quot;/&gt;&lt;/object&gt;&lt;object type=&quot;3&quot; unique_id=&quot;12252&quot;&gt;&lt;property id=&quot;20148&quot; value=&quot;5&quot;/&gt;&lt;property id=&quot;20300&quot; value=&quot;Slide 5 - &amp;quot;Hvem skal bruge grundlaget og hvordan?&amp;quot;&quot;/&gt;&lt;property id=&quot;20307&quot; value=&quot;342&quot;/&gt;&lt;/object&gt;&lt;object type=&quot;3&quot; unique_id=&quot;12253&quot;&gt;&lt;property id=&quot;20148&quot; value=&quot;5&quot;/&gt;&lt;property id=&quot;20300&quot; value=&quot;Slide 6&quot;/&gt;&lt;property id=&quot;20307&quot; value=&quot;341&quot;/&gt;&lt;/object&gt;&lt;object type=&quot;3&quot; unique_id=&quot;12254&quot;&gt;&lt;property id=&quot;20148&quot; value=&quot;5&quot;/&gt;&lt;property id=&quot;20300&quot; value=&quot;Slide 14 - &amp;quot;Målbillederne&amp;quot;&quot;/&gt;&lt;property id=&quot;20307&quot; value=&quot;343&quot;/&gt;&lt;/object&gt;&lt;object type=&quot;3&quot; unique_id=&quot;12255&quot;&gt;&lt;property id=&quot;20148&quot; value=&quot;5&quot;/&gt;&lt;property id=&quot;20300&quot; value=&quot;Slide 15&quot;/&gt;&lt;property id=&quot;20307&quot; value=&quot;335&quot;/&gt;&lt;/object&gt;&lt;object type=&quot;3&quot; unique_id=&quot;12256&quot;&gt;&lt;property id=&quot;20148&quot; value=&quot;5&quot;/&gt;&lt;property id=&quot;20300&quot; value=&quot;Slide 23&quot;/&gt;&lt;property id=&quot;20307&quot; value=&quot;340&quot;/&gt;&lt;/object&gt;&lt;object type=&quot;3&quot; unique_id=&quot;12441&quot;&gt;&lt;property id=&quot;20148&quot; value=&quot;5&quot;/&gt;&lt;property id=&quot;20300&quot; value=&quot;Slide 2 - &amp;quot;Region Midtjyllands opgave&amp;quot;&quot;/&gt;&lt;property id=&quot;20307&quot; value=&quot;347&quot;/&gt;&lt;/object&gt;&lt;object type=&quot;3&quot; unique_id=&quot;12442&quot;&gt;&lt;property id=&quot;20148&quot; value=&quot;5&quot;/&gt;&lt;property id=&quot;20300&quot; value=&quot;Slide 3 - &amp;quot;Rammer og ansvar&amp;quot;&quot;/&gt;&lt;property id=&quot;20307&quot; value=&quot;34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m-skabelon (1)">
  <a:themeElements>
    <a:clrScheme name="01a_RMdias_BRED 1">
      <a:dk1>
        <a:srgbClr val="3F3018"/>
      </a:dk1>
      <a:lt1>
        <a:srgbClr val="FFFFFF"/>
      </a:lt1>
      <a:dk2>
        <a:srgbClr val="990033"/>
      </a:dk2>
      <a:lt2>
        <a:srgbClr val="D2D2D2"/>
      </a:lt2>
      <a:accent1>
        <a:srgbClr val="E3DFD4"/>
      </a:accent1>
      <a:accent2>
        <a:srgbClr val="84715E"/>
      </a:accent2>
      <a:accent3>
        <a:srgbClr val="FFFFFF"/>
      </a:accent3>
      <a:accent4>
        <a:srgbClr val="342713"/>
      </a:accent4>
      <a:accent5>
        <a:srgbClr val="EFECE6"/>
      </a:accent5>
      <a:accent6>
        <a:srgbClr val="776654"/>
      </a:accent6>
      <a:hlink>
        <a:srgbClr val="990033"/>
      </a:hlink>
      <a:folHlink>
        <a:srgbClr val="3F3018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m-skabelon (1)">
  <a:themeElements>
    <a:clrScheme name="01a_RMdias_BRED 1">
      <a:dk1>
        <a:srgbClr val="3F3018"/>
      </a:dk1>
      <a:lt1>
        <a:srgbClr val="FFFFFF"/>
      </a:lt1>
      <a:dk2>
        <a:srgbClr val="990033"/>
      </a:dk2>
      <a:lt2>
        <a:srgbClr val="D2D2D2"/>
      </a:lt2>
      <a:accent1>
        <a:srgbClr val="E3DFD4"/>
      </a:accent1>
      <a:accent2>
        <a:srgbClr val="84715E"/>
      </a:accent2>
      <a:accent3>
        <a:srgbClr val="FFFFFF"/>
      </a:accent3>
      <a:accent4>
        <a:srgbClr val="342713"/>
      </a:accent4>
      <a:accent5>
        <a:srgbClr val="EFECE6"/>
      </a:accent5>
      <a:accent6>
        <a:srgbClr val="776654"/>
      </a:accent6>
      <a:hlink>
        <a:srgbClr val="990033"/>
      </a:hlink>
      <a:folHlink>
        <a:srgbClr val="3F3018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rm-skabelon (1)</Template>
  <TotalTime>0</TotalTime>
  <Words>558</Words>
  <Application>Microsoft Office PowerPoint</Application>
  <PresentationFormat>Skærmshow (4:3)</PresentationFormat>
  <Paragraphs>77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23</vt:i4>
      </vt:variant>
    </vt:vector>
  </HeadingPairs>
  <TitlesOfParts>
    <vt:vector size="25" baseType="lpstr">
      <vt:lpstr>rm-skabelon (1)</vt:lpstr>
      <vt:lpstr>1_rm-skabelon (1)</vt:lpstr>
      <vt:lpstr>PowerPoint-præsentation</vt:lpstr>
      <vt:lpstr>Region Midtjyllands opgave</vt:lpstr>
      <vt:lpstr>Rammer og ansvar</vt:lpstr>
      <vt:lpstr>Hvorfor ”God ledelse og styring i Region Midtjylland” </vt:lpstr>
      <vt:lpstr>Hvem skal bruge grundlaget og hvordan?</vt:lpstr>
      <vt:lpstr>PowerPoint-præsentation</vt:lpstr>
      <vt:lpstr>Demokratisk udgangspunkt</vt:lpstr>
      <vt:lpstr>PowerPoint-præsentation</vt:lpstr>
      <vt:lpstr>Dialog</vt:lpstr>
      <vt:lpstr>Dygtighed</vt:lpstr>
      <vt:lpstr>Dristighed</vt:lpstr>
      <vt:lpstr>PowerPoint-præsentation</vt:lpstr>
      <vt:lpstr>PowerPoint-præsentation</vt:lpstr>
      <vt:lpstr>Målbillederne</vt:lpstr>
      <vt:lpstr>PowerPoint-præsentation</vt:lpstr>
      <vt:lpstr>Resultater i balance</vt:lpstr>
      <vt:lpstr>PowerPoint-præsentation</vt:lpstr>
      <vt:lpstr>Målopfyldelse</vt:lpstr>
      <vt:lpstr>Ordentlighed</vt:lpstr>
      <vt:lpstr>Nytænkning</vt:lpstr>
      <vt:lpstr>Bæredygtighed</vt:lpstr>
      <vt:lpstr>Find ud af mere om God ledelse og styring i Region Midtjylland</vt:lpstr>
      <vt:lpstr>PowerPoint-præsentation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ledelse og styring i Region Midtjylland</dc:title>
  <dc:creator>Lise Klarholt Busk</dc:creator>
  <cp:lastModifiedBy>Lise Klarholt Busk</cp:lastModifiedBy>
  <cp:revision>92</cp:revision>
  <cp:lastPrinted>2018-02-06T13:54:47Z</cp:lastPrinted>
  <dcterms:created xsi:type="dcterms:W3CDTF">2018-02-06T10:40:34Z</dcterms:created>
  <dcterms:modified xsi:type="dcterms:W3CDTF">2018-12-06T10:41:12Z</dcterms:modified>
</cp:coreProperties>
</file>