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  <p:sldId id="257" r:id="rId17"/>
  </p:sldIdLst>
  <p:sldSz cx="9144000" cy="5715000" type="screen16x10"/>
  <p:notesSz cx="6794500" cy="9931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11A52"/>
    <a:srgbClr val="5461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72" y="-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A98C8-6B0E-4037-92DB-C760275BF9D9}" type="doc">
      <dgm:prSet loTypeId="urn:microsoft.com/office/officeart/2005/8/layout/chevron1" loCatId="process" qsTypeId="urn:microsoft.com/office/officeart/2005/8/quickstyle/simple1#3" qsCatId="simple" csTypeId="urn:microsoft.com/office/officeart/2005/8/colors/colorful5" csCatId="colorful" phldr="1"/>
      <dgm:spPr/>
    </dgm:pt>
    <dgm:pt modelId="{E70A06FB-1071-409C-A1F4-741B293CA8ED}">
      <dgm:prSet phldrT="[Tekst]"/>
      <dgm:spPr/>
      <dgm:t>
        <a:bodyPr/>
        <a:lstStyle/>
        <a:p>
          <a:r>
            <a:rPr lang="da-DK" dirty="0" smtClean="0"/>
            <a:t>Under </a:t>
          </a:r>
          <a:r>
            <a:rPr lang="da-DK" smtClean="0"/>
            <a:t>hvilke omstændigheder?</a:t>
          </a:r>
          <a:endParaRPr lang="da-DK" dirty="0"/>
        </a:p>
      </dgm:t>
    </dgm:pt>
    <dgm:pt modelId="{59CB3E37-C92D-4B68-BFFE-340ECEF8B5D2}" type="parTrans" cxnId="{B6436F3F-FDDB-4C79-BC67-A5BD48D1656F}">
      <dgm:prSet/>
      <dgm:spPr/>
      <dgm:t>
        <a:bodyPr/>
        <a:lstStyle/>
        <a:p>
          <a:endParaRPr lang="da-DK"/>
        </a:p>
      </dgm:t>
    </dgm:pt>
    <dgm:pt modelId="{1600ECB5-6882-4CBF-9C64-B81DDA8A4AFF}" type="sibTrans" cxnId="{B6436F3F-FDDB-4C79-BC67-A5BD48D1656F}">
      <dgm:prSet/>
      <dgm:spPr/>
      <dgm:t>
        <a:bodyPr/>
        <a:lstStyle/>
        <a:p>
          <a:endParaRPr lang="da-DK"/>
        </a:p>
      </dgm:t>
    </dgm:pt>
    <dgm:pt modelId="{2DFE26AE-785A-415D-99B4-6627E1535FCB}">
      <dgm:prSet phldrT="[Tekst]"/>
      <dgm:spPr/>
      <dgm:t>
        <a:bodyPr/>
        <a:lstStyle/>
        <a:p>
          <a:r>
            <a:rPr lang="da-DK" dirty="0" smtClean="0"/>
            <a:t>Hvad virker?</a:t>
          </a:r>
          <a:endParaRPr lang="da-DK" dirty="0"/>
        </a:p>
      </dgm:t>
    </dgm:pt>
    <dgm:pt modelId="{C4048EB0-89E1-4DD5-BB2E-C7C2E765ABBE}" type="parTrans" cxnId="{E8B6A8D4-730C-468E-8BE6-C9C0B7489D4F}">
      <dgm:prSet/>
      <dgm:spPr/>
      <dgm:t>
        <a:bodyPr/>
        <a:lstStyle/>
        <a:p>
          <a:endParaRPr lang="da-DK"/>
        </a:p>
      </dgm:t>
    </dgm:pt>
    <dgm:pt modelId="{605CB348-A3EA-4A40-9367-448ECF76F959}" type="sibTrans" cxnId="{E8B6A8D4-730C-468E-8BE6-C9C0B7489D4F}">
      <dgm:prSet/>
      <dgm:spPr/>
      <dgm:t>
        <a:bodyPr/>
        <a:lstStyle/>
        <a:p>
          <a:endParaRPr lang="da-DK"/>
        </a:p>
      </dgm:t>
    </dgm:pt>
    <dgm:pt modelId="{C4BBD058-899C-44C0-B3B1-DC9CCFDB5BE1}">
      <dgm:prSet phldrT="[Tekst]"/>
      <dgm:spPr/>
      <dgm:t>
        <a:bodyPr/>
        <a:lstStyle/>
        <a:p>
          <a:r>
            <a:rPr lang="da-DK" dirty="0" smtClean="0"/>
            <a:t>Hvorfor?</a:t>
          </a:r>
          <a:endParaRPr lang="da-DK" dirty="0"/>
        </a:p>
      </dgm:t>
    </dgm:pt>
    <dgm:pt modelId="{D2C4D260-9C18-411E-9136-BD93F86BD646}" type="sibTrans" cxnId="{D4047E65-352D-4E68-85E7-20D48ACA8D48}">
      <dgm:prSet/>
      <dgm:spPr/>
      <dgm:t>
        <a:bodyPr/>
        <a:lstStyle/>
        <a:p>
          <a:endParaRPr lang="da-DK"/>
        </a:p>
      </dgm:t>
    </dgm:pt>
    <dgm:pt modelId="{5503E2E4-D1F3-4930-A5D5-339E01277761}" type="parTrans" cxnId="{D4047E65-352D-4E68-85E7-20D48ACA8D48}">
      <dgm:prSet/>
      <dgm:spPr/>
      <dgm:t>
        <a:bodyPr/>
        <a:lstStyle/>
        <a:p>
          <a:endParaRPr lang="da-DK"/>
        </a:p>
      </dgm:t>
    </dgm:pt>
    <dgm:pt modelId="{AE472E32-B1A9-4FB6-BBE1-BFBBBDC250A7}" type="pres">
      <dgm:prSet presAssocID="{CF5A98C8-6B0E-4037-92DB-C760275BF9D9}" presName="Name0" presStyleCnt="0">
        <dgm:presLayoutVars>
          <dgm:dir/>
          <dgm:animLvl val="lvl"/>
          <dgm:resizeHandles val="exact"/>
        </dgm:presLayoutVars>
      </dgm:prSet>
      <dgm:spPr/>
    </dgm:pt>
    <dgm:pt modelId="{D4F3D496-D5FE-42C8-8497-40360207605E}" type="pres">
      <dgm:prSet presAssocID="{E70A06FB-1071-409C-A1F4-741B293CA8ED}" presName="parTxOnly" presStyleLbl="node1" presStyleIdx="0" presStyleCnt="3" custLinFactNeighborX="10055" custLinFactNeighborY="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9613C80-F764-4C2C-86C1-8BCC26BFF3B6}" type="pres">
      <dgm:prSet presAssocID="{1600ECB5-6882-4CBF-9C64-B81DDA8A4AFF}" presName="parTxOnlySpace" presStyleCnt="0"/>
      <dgm:spPr/>
    </dgm:pt>
    <dgm:pt modelId="{0945FFE4-65C6-457C-BC59-DAAE790723B3}" type="pres">
      <dgm:prSet presAssocID="{C4BBD058-899C-44C0-B3B1-DC9CCFDB5BE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86ED99C-3C71-4F87-B12D-F0700EDC951D}" type="pres">
      <dgm:prSet presAssocID="{D2C4D260-9C18-411E-9136-BD93F86BD646}" presName="parTxOnlySpace" presStyleCnt="0"/>
      <dgm:spPr/>
    </dgm:pt>
    <dgm:pt modelId="{02643CA3-77A7-4929-BDBA-ED4FFF71E6F3}" type="pres">
      <dgm:prSet presAssocID="{2DFE26AE-785A-415D-99B4-6627E1535FC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6436F3F-FDDB-4C79-BC67-A5BD48D1656F}" srcId="{CF5A98C8-6B0E-4037-92DB-C760275BF9D9}" destId="{E70A06FB-1071-409C-A1F4-741B293CA8ED}" srcOrd="0" destOrd="0" parTransId="{59CB3E37-C92D-4B68-BFFE-340ECEF8B5D2}" sibTransId="{1600ECB5-6882-4CBF-9C64-B81DDA8A4AFF}"/>
    <dgm:cxn modelId="{D4047E65-352D-4E68-85E7-20D48ACA8D48}" srcId="{CF5A98C8-6B0E-4037-92DB-C760275BF9D9}" destId="{C4BBD058-899C-44C0-B3B1-DC9CCFDB5BE1}" srcOrd="1" destOrd="0" parTransId="{5503E2E4-D1F3-4930-A5D5-339E01277761}" sibTransId="{D2C4D260-9C18-411E-9136-BD93F86BD646}"/>
    <dgm:cxn modelId="{3E92F0A2-5960-42BF-BACE-3D4B61C5F5C2}" type="presOf" srcId="{CF5A98C8-6B0E-4037-92DB-C760275BF9D9}" destId="{AE472E32-B1A9-4FB6-BBE1-BFBBBDC250A7}" srcOrd="0" destOrd="0" presId="urn:microsoft.com/office/officeart/2005/8/layout/chevron1"/>
    <dgm:cxn modelId="{1202260C-43D3-4F22-A6EB-86676A95259C}" type="presOf" srcId="{2DFE26AE-785A-415D-99B4-6627E1535FCB}" destId="{02643CA3-77A7-4929-BDBA-ED4FFF71E6F3}" srcOrd="0" destOrd="0" presId="urn:microsoft.com/office/officeart/2005/8/layout/chevron1"/>
    <dgm:cxn modelId="{E8B6A8D4-730C-468E-8BE6-C9C0B7489D4F}" srcId="{CF5A98C8-6B0E-4037-92DB-C760275BF9D9}" destId="{2DFE26AE-785A-415D-99B4-6627E1535FCB}" srcOrd="2" destOrd="0" parTransId="{C4048EB0-89E1-4DD5-BB2E-C7C2E765ABBE}" sibTransId="{605CB348-A3EA-4A40-9367-448ECF76F959}"/>
    <dgm:cxn modelId="{073C92A2-31CB-4170-AA3C-D420F3241B92}" type="presOf" srcId="{E70A06FB-1071-409C-A1F4-741B293CA8ED}" destId="{D4F3D496-D5FE-42C8-8497-40360207605E}" srcOrd="0" destOrd="0" presId="urn:microsoft.com/office/officeart/2005/8/layout/chevron1"/>
    <dgm:cxn modelId="{2F3D7F61-4852-4CD4-8BCB-9E068BB0338A}" type="presOf" srcId="{C4BBD058-899C-44C0-B3B1-DC9CCFDB5BE1}" destId="{0945FFE4-65C6-457C-BC59-DAAE790723B3}" srcOrd="0" destOrd="0" presId="urn:microsoft.com/office/officeart/2005/8/layout/chevron1"/>
    <dgm:cxn modelId="{6E8FEFBD-35D9-426D-A269-E2A88E6F1AC9}" type="presParOf" srcId="{AE472E32-B1A9-4FB6-BBE1-BFBBBDC250A7}" destId="{D4F3D496-D5FE-42C8-8497-40360207605E}" srcOrd="0" destOrd="0" presId="urn:microsoft.com/office/officeart/2005/8/layout/chevron1"/>
    <dgm:cxn modelId="{1C6C7E7A-5ADF-493D-8855-5FCDDD349597}" type="presParOf" srcId="{AE472E32-B1A9-4FB6-BBE1-BFBBBDC250A7}" destId="{79613C80-F764-4C2C-86C1-8BCC26BFF3B6}" srcOrd="1" destOrd="0" presId="urn:microsoft.com/office/officeart/2005/8/layout/chevron1"/>
    <dgm:cxn modelId="{33C48AE9-9719-4A24-A6AF-698D4942A2CE}" type="presParOf" srcId="{AE472E32-B1A9-4FB6-BBE1-BFBBBDC250A7}" destId="{0945FFE4-65C6-457C-BC59-DAAE790723B3}" srcOrd="2" destOrd="0" presId="urn:microsoft.com/office/officeart/2005/8/layout/chevron1"/>
    <dgm:cxn modelId="{932ED02C-E07D-4DF0-937A-865D9575C01E}" type="presParOf" srcId="{AE472E32-B1A9-4FB6-BBE1-BFBBBDC250A7}" destId="{D86ED99C-3C71-4F87-B12D-F0700EDC951D}" srcOrd="3" destOrd="0" presId="urn:microsoft.com/office/officeart/2005/8/layout/chevron1"/>
    <dgm:cxn modelId="{4F4C6799-EACE-4412-A5BD-9679A6C68F7A}" type="presParOf" srcId="{AE472E32-B1A9-4FB6-BBE1-BFBBBDC250A7}" destId="{02643CA3-77A7-4929-BDBA-ED4FFF71E6F3}" srcOrd="4" destOrd="0" presId="urn:microsoft.com/office/officeart/2005/8/layout/chevron1"/>
  </dgm:cxnLst>
  <dgm:bg/>
  <dgm:whole>
    <a:ln>
      <a:solidFill>
        <a:schemeClr val="bg1"/>
      </a:solidFill>
    </a:ln>
  </dgm:whole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232882-CBE2-4B89-B118-993C1760424B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7C873-E898-45AF-A38C-F3D1A3968E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C6D06B-AAE8-423D-BC95-F3F5B4FD00A3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69A6B4-EBEA-4DD2-91BF-71297C908B0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25B947-E7B7-4ABD-9DE2-DC88E7330B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175" y="4763"/>
            <a:ext cx="9136063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8"/>
          <p:cNvSpPr/>
          <p:nvPr userDrawn="1"/>
        </p:nvSpPr>
        <p:spPr>
          <a:xfrm>
            <a:off x="609600" y="3362325"/>
            <a:ext cx="7921625" cy="1122363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6" name="Billed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873625"/>
            <a:ext cx="12969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02624" cy="1225021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3433564"/>
            <a:ext cx="7704856" cy="984109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452E-03B0-46FB-9261-85318800FB33}" type="datetime3">
              <a:rPr lang="da-DK"/>
              <a:pPr>
                <a:defRPr/>
              </a:pPr>
              <a:t>19.09.2013</a:t>
            </a:fld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ED9F-8B31-4D9A-AF7A-145A79E47CC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721596"/>
            <a:ext cx="5486400" cy="47228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0669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316765"/>
            <a:ext cx="5486400" cy="4249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FE7E-7C77-4DF2-BDFC-5DB6B36FBD90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B32F-D675-4682-846C-AC621B36AEC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blå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15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  <a:endParaRPr lang="da-DK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6" y="3001516"/>
            <a:ext cx="7632848" cy="1728191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87F7-3DCE-40A3-8B92-D86A9BFC8218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974B-4ACB-4168-990B-948AA596533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hvi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15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001516"/>
            <a:ext cx="7488832" cy="172819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2B6A-29FA-4BAD-BCA4-9C9734609178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76A7-479C-4CF3-A7CA-F136A1F4953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175" y="4763"/>
            <a:ext cx="9136063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ktangel 4"/>
          <p:cNvSpPr/>
          <p:nvPr userDrawn="1"/>
        </p:nvSpPr>
        <p:spPr>
          <a:xfrm>
            <a:off x="611188" y="2078038"/>
            <a:ext cx="7921625" cy="1319212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pic>
        <p:nvPicPr>
          <p:cNvPr id="5" name="Billed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979988"/>
            <a:ext cx="12969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5395"/>
            <a:ext cx="7772400" cy="1225021"/>
          </a:xfrm>
        </p:spPr>
        <p:txBody>
          <a:bodyPr/>
          <a:lstStyle>
            <a:lvl1pPr algn="ctr">
              <a:defRPr kern="1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072A-B814-4E46-96F8-4796104BC3A5}" type="datetime3">
              <a:rPr lang="da-DK"/>
              <a:pPr>
                <a:defRPr/>
              </a:pPr>
              <a:t>19.09.2013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0514-3F6B-4EC3-B9F9-7D242CB74FF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78000"/>
            <a:ext cx="36576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8000"/>
            <a:ext cx="36576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E231-7416-413D-A07C-36D3E16A55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96D6-1B66-49F1-86E1-F1A73ED26554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560A-283A-4379-AFDD-2443B6A1A33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68215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E5A3-D4DC-4889-B077-2E7A4B353F52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A9A1-4313-4817-8887-C8F28C0483B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487476"/>
            <a:ext cx="7772400" cy="1135063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1237320"/>
            <a:ext cx="7772400" cy="1250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7773-0CD2-4032-BFFD-49CEE3D399F6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7CBA-592D-4996-BD7A-AC89610F782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297327"/>
            <a:ext cx="3970784" cy="3504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4716016" y="1297327"/>
            <a:ext cx="3970784" cy="3504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DBC1-16E6-49E5-952D-DF69C480CF15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6859-3AFB-4006-B552-DC74A32B610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dsholder til indhold 2"/>
          <p:cNvSpPr>
            <a:spLocks noGrp="1"/>
          </p:cNvSpPr>
          <p:nvPr>
            <p:ph idx="13"/>
          </p:nvPr>
        </p:nvSpPr>
        <p:spPr>
          <a:xfrm>
            <a:off x="467544" y="1837387"/>
            <a:ext cx="4032448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4633664" y="1837387"/>
            <a:ext cx="4042792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B256-889A-4B85-8075-74AE7FF50115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AC28-CCA5-472F-8E8E-43E7E13EBCB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6B12-116F-4074-8C47-23E25066B1EA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579D-32B1-40BF-A303-DE4BD6F7163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C904-7862-449E-9A7B-F116EEB91A05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3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EC8C-2585-4971-B1FF-71933ECBF96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5337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3635896" y="217207"/>
            <a:ext cx="4824536" cy="4512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B566-ED06-4C05-8CEF-C435CC22A589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3268-009B-4805-83D2-E055266CA91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54616E"/>
                </a:solidFill>
                <a:latin typeface="+mn-lt"/>
              </a:defRPr>
            </a:lvl1pPr>
          </a:lstStyle>
          <a:p>
            <a:pPr>
              <a:defRPr/>
            </a:pPr>
            <a:fld id="{DFC37B47-E65B-40E5-9835-0464CAA36B9C}" type="datetime3">
              <a:rPr lang="da-DK"/>
              <a:pPr>
                <a:defRPr/>
              </a:pPr>
              <a:t>19.09.2013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54616E"/>
                </a:solidFill>
                <a:latin typeface="+mn-lt"/>
              </a:defRPr>
            </a:lvl1pPr>
          </a:lstStyle>
          <a:p>
            <a:pPr>
              <a:defRPr/>
            </a:pPr>
            <a:fld id="{F61D0F58-4D77-45A2-A091-2EB728FF0C8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030" name="Billede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95738" y="4873625"/>
            <a:ext cx="12969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64" r:id="rId13"/>
    <p:sldLayoutId id="2147483665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rgbClr val="211A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211A5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homas@dps.aau.dk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02550" cy="1225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Hvad virker i aktiveringsindsatsen?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3433763"/>
            <a:ext cx="7704137" cy="984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Thomas Bredgaard, lektor, ph.d.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a-DK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Temadag, Region Midtjylland, 20 september 2013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Hvad virker i aktiveringsindsatsen?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296988"/>
            <a:ext cx="3970338" cy="3505200"/>
          </a:xfrm>
        </p:spPr>
        <p:txBody>
          <a:bodyPr rtlCol="0">
            <a:normAutofit fontScale="85000" lnSpcReduction="1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a-DK" dirty="0" smtClean="0"/>
              <a:t>Undersøge, hvad der virker for hvem, under hvilke omstændigheder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Hvad kan vi lære af de succesfulde aktiveringsforløb?</a:t>
            </a:r>
          </a:p>
          <a:p>
            <a:pPr marL="857250" lvl="1" indent="-457200" fontAlgn="auto">
              <a:spcAft>
                <a:spcPts val="0"/>
              </a:spcAft>
              <a:buFontTx/>
              <a:buNone/>
              <a:defRPr/>
            </a:pPr>
            <a:endParaRPr lang="da-DK" dirty="0" smtClean="0"/>
          </a:p>
          <a:p>
            <a:pPr marL="857250" lvl="1" indent="-457200" fontAlgn="auto">
              <a:spcAft>
                <a:spcPts val="0"/>
              </a:spcAft>
              <a:buFontTx/>
              <a:buNone/>
              <a:defRPr/>
            </a:pPr>
            <a:endParaRPr lang="da-DK" dirty="0" smtClean="0"/>
          </a:p>
          <a:p>
            <a:pPr marL="857250" lvl="1" indent="-457200" fontAlgn="auto">
              <a:spcAft>
                <a:spcPts val="0"/>
              </a:spcAft>
              <a:buFontTx/>
              <a:buNone/>
              <a:defRPr/>
            </a:pPr>
            <a:endParaRPr lang="da-DK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a-DK" dirty="0" smtClean="0"/>
              <a:t>Udvikle håndbog i virkningsevaluering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Hvordan kan jobcentre og andre leverandører blive bedre til at undersøge og dokumentere virkningerne af deres indsatser?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Hvordan kan vi gøre mere af det, der virker?</a:t>
            </a:r>
            <a:endParaRPr lang="da-DK" dirty="0"/>
          </a:p>
        </p:txBody>
      </p:sp>
      <p:pic>
        <p:nvPicPr>
          <p:cNvPr id="28675" name="Picture 2" descr="Hvad virker i aktiveri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344613"/>
            <a:ext cx="15367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vad virker i aktiverin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188" y="3362325"/>
            <a:ext cx="140811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Hvad har vi undersøgt?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buClr>
                <a:srgbClr val="777777"/>
              </a:buClr>
              <a:buFont typeface="Gill Sans MT" pitchFamily="34" charset="0"/>
              <a:buAutoNum type="arabicPeriod"/>
              <a:defRPr/>
            </a:pPr>
            <a:r>
              <a:rPr lang="da-DK" b="1" dirty="0" smtClean="0"/>
              <a:t>Tre unge-projekter </a:t>
            </a:r>
            <a:r>
              <a:rPr lang="da-DK" dirty="0" smtClean="0"/>
              <a:t>forankret i henholdsvis en privat, kommunal og socialøkonomisk virksomhed. For unge med problemer ud over ledighed. Projekternes formål er at få de unge i primært uddannelse, sekundært job.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Clr>
                <a:srgbClr val="777777"/>
              </a:buClr>
              <a:buFont typeface="Gill Sans MT" pitchFamily="34" charset="0"/>
              <a:buAutoNum type="arabicPeriod"/>
              <a:defRPr/>
            </a:pPr>
            <a:r>
              <a:rPr lang="da-DK" b="1" dirty="0" smtClean="0"/>
              <a:t>Afklaringsforløb, </a:t>
            </a:r>
            <a:r>
              <a:rPr lang="da-DK" dirty="0" smtClean="0"/>
              <a:t>kommunalt beskæftigelsesprojekt for kontanthjælpsmodtagere (18-60 år) med problemer udover ledighed (match 2). Formålet er, at afklare borgernes kompetencer og kvalifikationer ift. arbejde, uddannelse eller andre beskæftigelsesfremmende foranstaltninger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Clr>
                <a:srgbClr val="777777"/>
              </a:buClr>
              <a:buFont typeface="Gill Sans MT" pitchFamily="34" charset="0"/>
              <a:buAutoNum type="arabicPeriod"/>
              <a:defRPr/>
            </a:pPr>
            <a:r>
              <a:rPr lang="da-DK" b="1" dirty="0" smtClean="0"/>
              <a:t>Jobrotation</a:t>
            </a:r>
            <a:r>
              <a:rPr lang="da-DK" dirty="0" smtClean="0"/>
              <a:t>: Et projekt hvor fortrinsvis arbejdsmarkedsparate ledige bliver ansat som vikarer i ældresektoren, mens ordinære medarbejdere tilbydes opkvalificering på social- og sundhedshjælperuddannelsen (SSH-uddannelsen). Derefter skal vikarerne selv gennemføre SSH-uddannelsen.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Clr>
                <a:srgbClr val="777777"/>
              </a:buClr>
              <a:buFont typeface="Gill Sans MT" pitchFamily="34" charset="0"/>
              <a:buAutoNum type="arabicPeriod"/>
              <a:defRPr/>
            </a:pPr>
            <a:r>
              <a:rPr lang="da-DK" b="1" dirty="0" smtClean="0"/>
              <a:t>Virksomhedspraktik</a:t>
            </a:r>
            <a:r>
              <a:rPr lang="da-DK" dirty="0" smtClean="0"/>
              <a:t>: Undersøgt virksomhedspraktik i 4 kommuner. Målrettet ledige med mangelfulde kompetencer eller ledige med behov for afklaring af beskæftigelsesmål. Målet er ordinær ansættelse, uddannelse eller etablering af løntilskudsstilling.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Clr>
                <a:srgbClr val="777777"/>
              </a:buClr>
              <a:buFont typeface="Gill Sans MT" pitchFamily="34" charset="0"/>
              <a:buAutoNum type="arabicPeriod"/>
              <a:defRPr/>
            </a:pPr>
            <a:r>
              <a:rPr lang="da-DK" b="1" dirty="0" smtClean="0"/>
              <a:t>Privat og offentligt løntilskud</a:t>
            </a:r>
            <a:r>
              <a:rPr lang="da-DK" dirty="0" smtClean="0"/>
              <a:t>: Undersøgt i 4 kommuner. Målrettet fortrinsvis arbejdsmarkedsparate ledige mhp. ordinær ansættelse</a:t>
            </a:r>
          </a:p>
          <a:p>
            <a:pPr fontAlgn="auto">
              <a:spcAft>
                <a:spcPts val="0"/>
              </a:spcAft>
              <a:defRPr/>
            </a:pP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led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62212" y="-1597024"/>
            <a:ext cx="4200525" cy="84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2267744" y="-1462881"/>
            <a:ext cx="4319588" cy="8064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Opsamling</a:t>
            </a:r>
          </a:p>
        </p:txBody>
      </p:sp>
      <p:sp>
        <p:nvSpPr>
          <p:cNvPr id="15363" name="Pladsholder til indhold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da-DK" sz="2400" smtClean="0"/>
              <a:t>Virkningsevalueringer er velegnede til at </a:t>
            </a:r>
            <a:r>
              <a:rPr lang="da-DK" sz="2400" smtClean="0">
                <a:solidFill>
                  <a:srgbClr val="FF0000"/>
                </a:solidFill>
              </a:rPr>
              <a:t>synliggøre, systematisere og teste</a:t>
            </a:r>
            <a:r>
              <a:rPr lang="da-DK" sz="2400" smtClean="0"/>
              <a:t> beskæftigelsesmedarbejdernes tavse viden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da-DK" sz="2400" smtClean="0"/>
              <a:t>Virkningsevaluering er velegnet til at kortlægge og dokumentere de </a:t>
            </a:r>
            <a:r>
              <a:rPr lang="da-DK" sz="2400" smtClean="0">
                <a:solidFill>
                  <a:srgbClr val="FF0000"/>
                </a:solidFill>
              </a:rPr>
              <a:t>mekanismer</a:t>
            </a:r>
            <a:r>
              <a:rPr lang="da-DK" sz="2400" smtClean="0"/>
              <a:t>, som skaber resultater i en given kontekst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da-DK" sz="2400" smtClean="0"/>
              <a:t>Mekanismer er </a:t>
            </a:r>
            <a:r>
              <a:rPr lang="da-DK" sz="2400" smtClean="0">
                <a:solidFill>
                  <a:srgbClr val="FF0000"/>
                </a:solidFill>
              </a:rPr>
              <a:t>overførbare</a:t>
            </a:r>
            <a:r>
              <a:rPr lang="da-DK" sz="2400" smtClean="0"/>
              <a:t> fra et område til et andet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da-DK" sz="2400" smtClean="0"/>
              <a:t>Virkningsevaluering er velegnet til at tydeliggøre og evaluere de </a:t>
            </a:r>
            <a:r>
              <a:rPr lang="da-DK" sz="2400" smtClean="0">
                <a:solidFill>
                  <a:srgbClr val="FF0000"/>
                </a:solidFill>
              </a:rPr>
              <a:t>delmål</a:t>
            </a:r>
            <a:r>
              <a:rPr lang="da-DK" sz="2400" smtClean="0"/>
              <a:t>, som er forudsætninger for resultaterne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nye ph.d.-projekter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Arial" charset="0"/>
              <a:buChar char="•"/>
            </a:pPr>
            <a:r>
              <a:rPr lang="en-US" smtClean="0"/>
              <a:t>Stella Mia Seiling</a:t>
            </a:r>
          </a:p>
          <a:p>
            <a:pPr lvl="1"/>
            <a:r>
              <a:rPr lang="en-US" smtClean="0"/>
              <a:t>Hvad virker for hvem i den arbejdsmarkedsrettede rehabiliteringsindsats for sygedagpengemodtagere?</a:t>
            </a:r>
          </a:p>
          <a:p>
            <a:pPr lvl="1"/>
            <a:r>
              <a:rPr lang="en-US" smtClean="0"/>
              <a:t>Samfinansieret projekt med Quick Care I Herning (2013-2015)</a:t>
            </a:r>
          </a:p>
          <a:p>
            <a:pPr>
              <a:buSzTx/>
              <a:buFont typeface="Arial" charset="0"/>
              <a:buChar char="•"/>
            </a:pPr>
            <a:endParaRPr lang="en-US" smtClean="0"/>
          </a:p>
          <a:p>
            <a:pPr>
              <a:buSzTx/>
              <a:buFont typeface="Arial" charset="0"/>
              <a:buChar char="•"/>
            </a:pPr>
            <a:r>
              <a:rPr lang="en-US" smtClean="0"/>
              <a:t>Julia Salado-Rasmussen</a:t>
            </a:r>
          </a:p>
          <a:p>
            <a:pPr lvl="1"/>
            <a:r>
              <a:rPr lang="en-US" smtClean="0"/>
              <a:t>Hvad virker for hvem i aktiveringsindsatsen for ikke-arbejdsmarkedsparate kontanthjælpsmodtagere?</a:t>
            </a:r>
          </a:p>
          <a:p>
            <a:pPr lvl="1"/>
            <a:r>
              <a:rPr lang="en-US" smtClean="0"/>
              <a:t>Samfinansieret projekt med Thisted kommune (medio 2013-medio 2016)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dsholder til billede 9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650" y="1562100"/>
            <a:ext cx="7632700" cy="3167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Kontaktinformation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>
                <a:hlinkClick r:id="rId2"/>
              </a:rPr>
              <a:t>thomas@dps.aau.dk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tlf. 9940 2605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Forskningscenter for Evaluering (www.fce.aau.dk)</a:t>
            </a:r>
            <a:br>
              <a:rPr lang="da-DK" dirty="0" smtClean="0"/>
            </a:br>
            <a:r>
              <a:rPr lang="da-DK" dirty="0" smtClean="0"/>
              <a:t>Center for arbejdsmarkedsforskning (www.carma.aau.dk)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Hvad virker for hvem, under hvilke omstændigheder?</a:t>
            </a:r>
            <a:endParaRPr lang="en-US" smtClean="0"/>
          </a:p>
        </p:txBody>
      </p:sp>
      <p:sp>
        <p:nvSpPr>
          <p:cNvPr id="19458" name="Pladsholder til indhold 5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611563"/>
          </a:xfrm>
        </p:spPr>
        <p:txBody>
          <a:bodyPr/>
          <a:lstStyle/>
          <a:p>
            <a:pPr marL="0" indent="0" algn="ctr">
              <a:buSzTx/>
              <a:buFont typeface="Arial" charset="0"/>
              <a:buNone/>
            </a:pPr>
            <a:r>
              <a:rPr lang="da-DK" smtClean="0"/>
              <a:t>Socialfondsprojekter i Europa</a:t>
            </a:r>
            <a:endParaRPr lang="en-U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33538"/>
            <a:ext cx="40084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Realistisk evaluering (virkningsevaluering)</a:t>
            </a:r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da-DK" sz="32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da-DK" sz="3200" dirty="0" smtClean="0"/>
              <a:t>C + M = 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da-DK" sz="3200" dirty="0" err="1" smtClean="0"/>
              <a:t>Context</a:t>
            </a:r>
            <a:r>
              <a:rPr lang="da-DK" sz="3200" dirty="0" smtClean="0"/>
              <a:t> + </a:t>
            </a:r>
            <a:r>
              <a:rPr lang="da-DK" sz="3200" dirty="0" err="1" smtClean="0"/>
              <a:t>Mechanism</a:t>
            </a:r>
            <a:r>
              <a:rPr lang="da-DK" sz="3200" dirty="0" smtClean="0"/>
              <a:t> = </a:t>
            </a:r>
            <a:r>
              <a:rPr lang="da-DK" sz="3200" dirty="0" err="1" smtClean="0"/>
              <a:t>Outcome</a:t>
            </a:r>
            <a:endParaRPr lang="da-DK" sz="3200" dirty="0" smtClean="0"/>
          </a:p>
          <a:p>
            <a:pPr algn="ctr" fontAlgn="auto">
              <a:spcAft>
                <a:spcPts val="0"/>
              </a:spcAft>
              <a:defRPr/>
            </a:pPr>
            <a:endParaRPr lang="da-DK" sz="3200" dirty="0" smtClean="0"/>
          </a:p>
          <a:p>
            <a:pPr algn="ctr" fontAlgn="auto">
              <a:spcAft>
                <a:spcPts val="0"/>
              </a:spcAft>
              <a:defRPr/>
            </a:pPr>
            <a:endParaRPr lang="da-DK" sz="32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da-DK" sz="3200" dirty="0" smtClean="0"/>
              <a:t>					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547664" y="1777380"/>
          <a:ext cx="6480720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kstboks 1"/>
          <p:cNvSpPr txBox="1">
            <a:spLocks noChangeArrowheads="1"/>
          </p:cNvSpPr>
          <p:nvPr/>
        </p:nvSpPr>
        <p:spPr bwMode="auto">
          <a:xfrm>
            <a:off x="250825" y="4878388"/>
            <a:ext cx="367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/>
              <a:t>R. Pawson &amp; N. Tilley (1997): Realistic Evaluation, Sage Publications.</a:t>
            </a:r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Den realistiske evalueringscyklus</a:t>
            </a:r>
            <a:endParaRPr lang="en-US" smtClean="0"/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2875" y="1128713"/>
            <a:ext cx="5797550" cy="35575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Effekten af nikotinplastre?</a:t>
            </a:r>
          </a:p>
        </p:txBody>
      </p:sp>
      <p:sp>
        <p:nvSpPr>
          <p:cNvPr id="22530" name="Ellipse 3"/>
          <p:cNvSpPr>
            <a:spLocks noChangeArrowheads="1"/>
          </p:cNvSpPr>
          <p:nvPr/>
        </p:nvSpPr>
        <p:spPr bwMode="auto">
          <a:xfrm>
            <a:off x="1258888" y="1536700"/>
            <a:ext cx="6408737" cy="3302000"/>
          </a:xfrm>
          <a:prstGeom prst="ellipse">
            <a:avLst/>
          </a:prstGeom>
          <a:solidFill>
            <a:schemeClr val="tx1">
              <a:alpha val="50195"/>
            </a:schemeClr>
          </a:solidFill>
          <a:ln w="6350" algn="ctr">
            <a:solidFill>
              <a:schemeClr val="hlink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en-US" sz="2800"/>
          </a:p>
        </p:txBody>
      </p:sp>
      <p:cxnSp>
        <p:nvCxnSpPr>
          <p:cNvPr id="22531" name="Lige pilforbindelse 5"/>
          <p:cNvCxnSpPr>
            <a:cxnSpLocks noChangeShapeType="1"/>
          </p:cNvCxnSpPr>
          <p:nvPr/>
        </p:nvCxnSpPr>
        <p:spPr bwMode="auto">
          <a:xfrm>
            <a:off x="1835150" y="3217863"/>
            <a:ext cx="5545138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532" name="Tekstboks 8"/>
          <p:cNvSpPr txBox="1">
            <a:spLocks noChangeArrowheads="1"/>
          </p:cNvSpPr>
          <p:nvPr/>
        </p:nvSpPr>
        <p:spPr bwMode="auto">
          <a:xfrm>
            <a:off x="1835150" y="2736850"/>
            <a:ext cx="15128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Nikotinplastre</a:t>
            </a:r>
          </a:p>
        </p:txBody>
      </p:sp>
      <p:sp>
        <p:nvSpPr>
          <p:cNvPr id="22533" name="Tekstboks 9"/>
          <p:cNvSpPr txBox="1">
            <a:spLocks noChangeArrowheads="1"/>
          </p:cNvSpPr>
          <p:nvPr/>
        </p:nvSpPr>
        <p:spPr bwMode="auto">
          <a:xfrm>
            <a:off x="5795963" y="2736850"/>
            <a:ext cx="15128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Rygestop</a:t>
            </a:r>
          </a:p>
        </p:txBody>
      </p:sp>
      <p:cxnSp>
        <p:nvCxnSpPr>
          <p:cNvPr id="12" name="Lige pilforbindelse 11"/>
          <p:cNvCxnSpPr>
            <a:cxnSpLocks noChangeShapeType="1"/>
          </p:cNvCxnSpPr>
          <p:nvPr/>
        </p:nvCxnSpPr>
        <p:spPr bwMode="auto">
          <a:xfrm rot="5400000" flipH="1" flipV="1">
            <a:off x="4039394" y="3607594"/>
            <a:ext cx="777875" cy="158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3563938" y="4057650"/>
            <a:ext cx="1871662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Nikotinsubstitution</a:t>
            </a:r>
          </a:p>
        </p:txBody>
      </p:sp>
      <p:cxnSp>
        <p:nvCxnSpPr>
          <p:cNvPr id="15" name="Lige pilforbindelse 14"/>
          <p:cNvCxnSpPr>
            <a:cxnSpLocks noChangeShapeType="1"/>
          </p:cNvCxnSpPr>
          <p:nvPr/>
        </p:nvCxnSpPr>
        <p:spPr bwMode="auto">
          <a:xfrm rot="5400000">
            <a:off x="3887788" y="2678113"/>
            <a:ext cx="1081087" cy="158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lgDash"/>
            <a:miter lim="800000"/>
            <a:headEnd/>
            <a:tailEnd type="arrow" w="med" len="med"/>
          </a:ln>
        </p:spPr>
      </p:cxnSp>
      <p:sp>
        <p:nvSpPr>
          <p:cNvPr id="16" name="Tekstboks 15"/>
          <p:cNvSpPr txBox="1">
            <a:spLocks noChangeArrowheads="1"/>
          </p:cNvSpPr>
          <p:nvPr/>
        </p:nvSpPr>
        <p:spPr bwMode="auto">
          <a:xfrm>
            <a:off x="3708400" y="1778000"/>
            <a:ext cx="15113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Motivation</a:t>
            </a:r>
          </a:p>
        </p:txBody>
      </p:sp>
      <p:cxnSp>
        <p:nvCxnSpPr>
          <p:cNvPr id="22538" name="Figur 17"/>
          <p:cNvCxnSpPr>
            <a:cxnSpLocks noChangeShapeType="1"/>
            <a:stCxn id="22530" idx="7"/>
          </p:cNvCxnSpPr>
          <p:nvPr/>
        </p:nvCxnSpPr>
        <p:spPr bwMode="auto">
          <a:xfrm rot="5400000" flipH="1" flipV="1">
            <a:off x="7095331" y="1231107"/>
            <a:ext cx="423863" cy="1155700"/>
          </a:xfrm>
          <a:prstGeom prst="bentConnector4">
            <a:avLst>
              <a:gd name="adj1" fmla="val 45000"/>
              <a:gd name="adj2" fmla="val 52144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2539" name="Tekstboks 19"/>
          <p:cNvSpPr txBox="1">
            <a:spLocks noChangeArrowheads="1"/>
          </p:cNvSpPr>
          <p:nvPr/>
        </p:nvSpPr>
        <p:spPr bwMode="auto">
          <a:xfrm>
            <a:off x="7380288" y="1236663"/>
            <a:ext cx="15128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KONTEKST (C)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Effekten af privat løntilskud?</a:t>
            </a:r>
          </a:p>
        </p:txBody>
      </p:sp>
      <p:sp>
        <p:nvSpPr>
          <p:cNvPr id="23554" name="Ellipse 3"/>
          <p:cNvSpPr>
            <a:spLocks noChangeArrowheads="1"/>
          </p:cNvSpPr>
          <p:nvPr/>
        </p:nvSpPr>
        <p:spPr bwMode="auto">
          <a:xfrm>
            <a:off x="1258888" y="1536700"/>
            <a:ext cx="6408737" cy="3302000"/>
          </a:xfrm>
          <a:prstGeom prst="ellipse">
            <a:avLst/>
          </a:prstGeom>
          <a:solidFill>
            <a:schemeClr val="tx1">
              <a:alpha val="50195"/>
            </a:schemeClr>
          </a:solidFill>
          <a:ln w="6350" algn="ctr">
            <a:solidFill>
              <a:schemeClr val="hlink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en-US" sz="2800"/>
          </a:p>
        </p:txBody>
      </p:sp>
      <p:cxnSp>
        <p:nvCxnSpPr>
          <p:cNvPr id="23555" name="Lige pilforbindelse 5"/>
          <p:cNvCxnSpPr>
            <a:cxnSpLocks noChangeShapeType="1"/>
          </p:cNvCxnSpPr>
          <p:nvPr/>
        </p:nvCxnSpPr>
        <p:spPr bwMode="auto">
          <a:xfrm>
            <a:off x="1835150" y="3217863"/>
            <a:ext cx="5545138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3556" name="Tekstboks 8"/>
          <p:cNvSpPr txBox="1">
            <a:spLocks noChangeArrowheads="1"/>
          </p:cNvSpPr>
          <p:nvPr/>
        </p:nvSpPr>
        <p:spPr bwMode="auto">
          <a:xfrm>
            <a:off x="1835150" y="2736850"/>
            <a:ext cx="16573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Privat løntilskud</a:t>
            </a:r>
          </a:p>
        </p:txBody>
      </p:sp>
      <p:sp>
        <p:nvSpPr>
          <p:cNvPr id="23557" name="Tekstboks 9"/>
          <p:cNvSpPr txBox="1">
            <a:spLocks noChangeArrowheads="1"/>
          </p:cNvSpPr>
          <p:nvPr/>
        </p:nvSpPr>
        <p:spPr bwMode="auto">
          <a:xfrm>
            <a:off x="5795963" y="2736850"/>
            <a:ext cx="1512887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Ordinær</a:t>
            </a:r>
          </a:p>
          <a:p>
            <a:r>
              <a:rPr lang="da-DK" sz="1400" b="1">
                <a:cs typeface="Times New Roman" pitchFamily="18" charset="0"/>
              </a:rPr>
              <a:t>beskætigelse</a:t>
            </a:r>
          </a:p>
        </p:txBody>
      </p:sp>
      <p:cxnSp>
        <p:nvCxnSpPr>
          <p:cNvPr id="12" name="Lige pilforbindelse 11"/>
          <p:cNvCxnSpPr>
            <a:cxnSpLocks noChangeShapeType="1"/>
          </p:cNvCxnSpPr>
          <p:nvPr/>
        </p:nvCxnSpPr>
        <p:spPr bwMode="auto">
          <a:xfrm rot="5400000" flipH="1" flipV="1">
            <a:off x="4039394" y="3607594"/>
            <a:ext cx="777875" cy="158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3563938" y="4057650"/>
            <a:ext cx="1871662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Netværk</a:t>
            </a:r>
          </a:p>
        </p:txBody>
      </p:sp>
      <p:cxnSp>
        <p:nvCxnSpPr>
          <p:cNvPr id="15" name="Lige pilforbindelse 14"/>
          <p:cNvCxnSpPr>
            <a:cxnSpLocks noChangeShapeType="1"/>
          </p:cNvCxnSpPr>
          <p:nvPr/>
        </p:nvCxnSpPr>
        <p:spPr bwMode="auto">
          <a:xfrm rot="5400000">
            <a:off x="3887788" y="2678113"/>
            <a:ext cx="1081087" cy="158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lgDash"/>
            <a:miter lim="800000"/>
            <a:headEnd/>
            <a:tailEnd type="arrow" w="med" len="med"/>
          </a:ln>
        </p:spPr>
      </p:cxnSp>
      <p:sp>
        <p:nvSpPr>
          <p:cNvPr id="16" name="Tekstboks 15"/>
          <p:cNvSpPr txBox="1">
            <a:spLocks noChangeArrowheads="1"/>
          </p:cNvSpPr>
          <p:nvPr/>
        </p:nvSpPr>
        <p:spPr bwMode="auto">
          <a:xfrm>
            <a:off x="3708400" y="1778000"/>
            <a:ext cx="151130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Udsigt til ansættelse</a:t>
            </a:r>
          </a:p>
        </p:txBody>
      </p:sp>
      <p:cxnSp>
        <p:nvCxnSpPr>
          <p:cNvPr id="23562" name="Figur 17"/>
          <p:cNvCxnSpPr>
            <a:cxnSpLocks noChangeShapeType="1"/>
            <a:stCxn id="23554" idx="7"/>
          </p:cNvCxnSpPr>
          <p:nvPr/>
        </p:nvCxnSpPr>
        <p:spPr bwMode="auto">
          <a:xfrm rot="5400000" flipH="1" flipV="1">
            <a:off x="7095331" y="1231107"/>
            <a:ext cx="423863" cy="1155700"/>
          </a:xfrm>
          <a:prstGeom prst="bentConnector4">
            <a:avLst>
              <a:gd name="adj1" fmla="val 45000"/>
              <a:gd name="adj2" fmla="val 52144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3563" name="Tekstboks 19"/>
          <p:cNvSpPr txBox="1">
            <a:spLocks noChangeArrowheads="1"/>
          </p:cNvSpPr>
          <p:nvPr/>
        </p:nvSpPr>
        <p:spPr bwMode="auto">
          <a:xfrm>
            <a:off x="7380288" y="1236663"/>
            <a:ext cx="15128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cs typeface="Times New Roman" pitchFamily="18" charset="0"/>
              </a:rPr>
              <a:t>KONTEKST (C)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2"/>
          <p:cNvSpPr>
            <a:spLocks noGrp="1"/>
          </p:cNvSpPr>
          <p:nvPr>
            <p:ph type="title"/>
          </p:nvPr>
        </p:nvSpPr>
        <p:spPr>
          <a:xfrm>
            <a:off x="250825" y="193675"/>
            <a:ext cx="8229600" cy="952500"/>
          </a:xfrm>
        </p:spPr>
        <p:txBody>
          <a:bodyPr/>
          <a:lstStyle/>
          <a:p>
            <a:r>
              <a:rPr lang="da-DK" smtClean="0"/>
              <a:t>Opbygning af programteori</a:t>
            </a:r>
          </a:p>
        </p:txBody>
      </p:sp>
      <p:sp>
        <p:nvSpPr>
          <p:cNvPr id="160" name="AutoShape 5"/>
          <p:cNvSpPr>
            <a:spLocks noChangeArrowheads="1"/>
          </p:cNvSpPr>
          <p:nvPr/>
        </p:nvSpPr>
        <p:spPr bwMode="auto">
          <a:xfrm>
            <a:off x="814388" y="1309688"/>
            <a:ext cx="1363662" cy="4206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Målgruppe</a:t>
            </a:r>
          </a:p>
        </p:txBody>
      </p:sp>
      <p:sp>
        <p:nvSpPr>
          <p:cNvPr id="161" name="AutoShape 6"/>
          <p:cNvSpPr>
            <a:spLocks noChangeArrowheads="1"/>
          </p:cNvSpPr>
          <p:nvPr/>
        </p:nvSpPr>
        <p:spPr bwMode="auto">
          <a:xfrm>
            <a:off x="2211388" y="1309688"/>
            <a:ext cx="1362075" cy="4206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Aktiviteter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(indsatsen)</a:t>
            </a:r>
          </a:p>
        </p:txBody>
      </p:sp>
      <p:sp>
        <p:nvSpPr>
          <p:cNvPr id="162" name="AutoShape 6"/>
          <p:cNvSpPr>
            <a:spLocks noChangeArrowheads="1"/>
          </p:cNvSpPr>
          <p:nvPr/>
        </p:nvSpPr>
        <p:spPr bwMode="auto">
          <a:xfrm>
            <a:off x="3729038" y="1309688"/>
            <a:ext cx="1506537" cy="4206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Virksomme </a:t>
            </a: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mekanismer</a:t>
            </a:r>
          </a:p>
        </p:txBody>
      </p:sp>
      <p:sp>
        <p:nvSpPr>
          <p:cNvPr id="163" name="AutoShape 7"/>
          <p:cNvSpPr>
            <a:spLocks noChangeArrowheads="1"/>
          </p:cNvSpPr>
          <p:nvPr/>
        </p:nvSpPr>
        <p:spPr bwMode="auto">
          <a:xfrm>
            <a:off x="5329238" y="1309688"/>
            <a:ext cx="1435100" cy="4206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Delmål</a:t>
            </a:r>
          </a:p>
        </p:txBody>
      </p:sp>
      <p:sp>
        <p:nvSpPr>
          <p:cNvPr id="164" name="AutoShape 7"/>
          <p:cNvSpPr>
            <a:spLocks noChangeArrowheads="1"/>
          </p:cNvSpPr>
          <p:nvPr/>
        </p:nvSpPr>
        <p:spPr bwMode="auto">
          <a:xfrm>
            <a:off x="6935788" y="1309688"/>
            <a:ext cx="1290637" cy="4206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Slutmål</a:t>
            </a:r>
          </a:p>
        </p:txBody>
      </p:sp>
      <p:sp>
        <p:nvSpPr>
          <p:cNvPr id="165" name="AutoShape 5"/>
          <p:cNvSpPr>
            <a:spLocks noChangeArrowheads="1"/>
          </p:cNvSpPr>
          <p:nvPr/>
        </p:nvSpPr>
        <p:spPr bwMode="auto">
          <a:xfrm>
            <a:off x="814388" y="1849438"/>
            <a:ext cx="1363662" cy="25796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Hvem gælder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indsatsen for?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kendetegn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har målgruppen?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udfordringer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og barrierer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har målgruppen?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Er der forskellige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delmålgrupper?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6" name="AutoShape 6"/>
          <p:cNvSpPr>
            <a:spLocks noChangeArrowheads="1"/>
          </p:cNvSpPr>
          <p:nvPr/>
        </p:nvSpPr>
        <p:spPr bwMode="auto">
          <a:xfrm>
            <a:off x="2211388" y="1849438"/>
            <a:ext cx="1362075" cy="25796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formål med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indsatsen?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er de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væsentligste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aktiviteter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i indsatsen?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Hvorfor er de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væsentlige?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metoder og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tilgange benyttes?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8" name="AutoShape 7"/>
          <p:cNvSpPr>
            <a:spLocks noChangeArrowheads="1"/>
          </p:cNvSpPr>
          <p:nvPr/>
        </p:nvSpPr>
        <p:spPr bwMode="auto">
          <a:xfrm>
            <a:off x="6935788" y="2449513"/>
            <a:ext cx="1290637" cy="19192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resultater er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opnået på længere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sigt?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9" name="AutoShape 7"/>
          <p:cNvSpPr>
            <a:spLocks noChangeArrowheads="1"/>
          </p:cNvSpPr>
          <p:nvPr/>
        </p:nvSpPr>
        <p:spPr bwMode="auto">
          <a:xfrm>
            <a:off x="5329238" y="2449513"/>
            <a:ext cx="1435100" cy="19796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delmål er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forudsætninger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for at nå slutmålene?</a:t>
            </a:r>
          </a:p>
          <a:p>
            <a:pPr algn="ctr"/>
            <a:endParaRPr lang="da-DK" sz="10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Hvilke resultater er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opnået på kort og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mellemlangt sigt?</a:t>
            </a:r>
          </a:p>
        </p:txBody>
      </p:sp>
      <p:sp>
        <p:nvSpPr>
          <p:cNvPr id="170" name="AutoShape 7"/>
          <p:cNvSpPr>
            <a:spLocks noChangeArrowheads="1"/>
          </p:cNvSpPr>
          <p:nvPr/>
        </p:nvSpPr>
        <p:spPr bwMode="auto">
          <a:xfrm>
            <a:off x="5329238" y="1849438"/>
            <a:ext cx="2897187" cy="4206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Hvad er de(t) realistiske </a:t>
            </a:r>
          </a:p>
          <a:p>
            <a:pPr algn="ctr"/>
            <a:r>
              <a:rPr lang="da-DK" sz="1000" b="1">
                <a:solidFill>
                  <a:srgbClr val="000000"/>
                </a:solidFill>
                <a:cs typeface="Arial" charset="0"/>
              </a:rPr>
              <a:t>succesmål for indsatsen?</a:t>
            </a:r>
          </a:p>
        </p:txBody>
      </p:sp>
      <p:sp>
        <p:nvSpPr>
          <p:cNvPr id="171" name="AutoShape 6"/>
          <p:cNvSpPr>
            <a:spLocks noChangeArrowheads="1"/>
          </p:cNvSpPr>
          <p:nvPr/>
        </p:nvSpPr>
        <p:spPr bwMode="auto">
          <a:xfrm>
            <a:off x="3729038" y="1849438"/>
            <a:ext cx="1506537" cy="25796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Hvilke faktorer er </a:t>
            </a: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afgørende for </a:t>
            </a: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succes/fiasko?</a:t>
            </a:r>
          </a:p>
          <a:p>
            <a:pPr algn="ctr"/>
            <a:endParaRPr lang="da-DK" sz="1000" b="1" i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Hvorfor og hvordan </a:t>
            </a: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fører en given indsats </a:t>
            </a: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til et bestemt resultat?</a:t>
            </a:r>
          </a:p>
          <a:p>
            <a:pPr algn="ctr"/>
            <a:endParaRPr lang="da-DK" sz="1000" b="1" i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For hvem virker </a:t>
            </a: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indsatsen og for hvem </a:t>
            </a:r>
          </a:p>
          <a:p>
            <a:pPr algn="ctr"/>
            <a:r>
              <a:rPr lang="da-DK" sz="1000" b="1" i="1">
                <a:solidFill>
                  <a:srgbClr val="000000"/>
                </a:solidFill>
                <a:cs typeface="Arial" charset="0"/>
              </a:rPr>
              <a:t>virker den Ikke?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Evaluering af den aktive arbejdsmarkedspolitiks effekter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SzTx/>
              <a:buFontTx/>
              <a:buChar char="•"/>
            </a:pPr>
            <a:r>
              <a:rPr lang="da-DK" smtClean="0"/>
              <a:t>Der er </a:t>
            </a:r>
            <a:r>
              <a:rPr lang="da-DK" b="1" smtClean="0"/>
              <a:t>generelt gunstige effekter </a:t>
            </a:r>
            <a:r>
              <a:rPr lang="da-DK" smtClean="0"/>
              <a:t>af aktiveringsindsatsen</a:t>
            </a:r>
          </a:p>
          <a:p>
            <a:pPr marL="285750" indent="-285750">
              <a:buSzTx/>
              <a:buFontTx/>
              <a:buChar char="•"/>
            </a:pPr>
            <a:r>
              <a:rPr lang="da-DK" smtClean="0"/>
              <a:t>En højere andel af de ledige i </a:t>
            </a:r>
            <a:r>
              <a:rPr lang="da-DK" b="1" smtClean="0"/>
              <a:t>løntilskudsjob i en privat virksomhed, i virksomhedspraktik eller i vejledning og uddannelse </a:t>
            </a:r>
            <a:r>
              <a:rPr lang="da-DK" smtClean="0"/>
              <a:t>reducerer bruttoledighedsniveauet i både høj- og lavkonjunktur</a:t>
            </a:r>
          </a:p>
          <a:p>
            <a:pPr marL="285750" indent="-285750">
              <a:buSzTx/>
              <a:buFontTx/>
              <a:buChar char="•"/>
            </a:pPr>
            <a:r>
              <a:rPr lang="da-DK" smtClean="0"/>
              <a:t>Et højere antal </a:t>
            </a:r>
            <a:r>
              <a:rPr lang="da-DK" b="1" smtClean="0"/>
              <a:t>samtaler</a:t>
            </a:r>
            <a:r>
              <a:rPr lang="da-DK" smtClean="0"/>
              <a:t> pr. ledig og måned reducerer bruttoledighedsniveauet i en højkonjunktur</a:t>
            </a:r>
          </a:p>
          <a:p>
            <a:pPr marL="285750" indent="-285750">
              <a:buSzTx/>
              <a:buFontTx/>
              <a:buChar char="•"/>
            </a:pPr>
            <a:r>
              <a:rPr lang="da-DK" smtClean="0"/>
              <a:t>Der er ingen signifikant effekt af en højere andel af ledige i </a:t>
            </a:r>
            <a:r>
              <a:rPr lang="da-DK" b="1" smtClean="0"/>
              <a:t>løntilskudsjob i en offentlig virksomhed</a:t>
            </a:r>
            <a:r>
              <a:rPr lang="da-DK" smtClean="0"/>
              <a:t> på bruttoledighedsniveauet</a:t>
            </a:r>
          </a:p>
          <a:p>
            <a:pPr marL="285750" indent="-285750">
              <a:buSzTx/>
              <a:buFontTx/>
              <a:buChar char="•"/>
            </a:pPr>
            <a:r>
              <a:rPr lang="da-DK" smtClean="0"/>
              <a:t>Der er ikke foretaget samfundsøkonomiske beregninger der inddrager omkostningerne ved forskellige aktiveringstyper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23850" y="4992688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/>
              <a:t>Kilde: Det Økonomiske Råd (2012): ”Dansk økonomi efterår 2012” (kapitel 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Effekter for svage grupper på arbejdsmarkedet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Aktivering af </a:t>
            </a:r>
            <a:r>
              <a:rPr lang="da-DK" b="1" dirty="0" smtClean="0"/>
              <a:t>ikke-arbejdsmarkedsparate kontanthjælpsmodtagere </a:t>
            </a:r>
            <a:r>
              <a:rPr lang="da-DK" dirty="0" smtClean="0"/>
              <a:t>(match 2 og 3) har generelt gunstige effekter og forkorter ledighedslængden: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Vejledning og uddannelse har en positiv effekt på afgangen til beskæftigelse i de første tre måneder efter aktiveringen er afsluttet både under høj- og lavkonjunktur (-3,5 hhv. -2 uger)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Virksomhedspraktik har positiv beskæftigelseseffekt uanset konjunkturen (-6 uger) (modsat analysen i Skipper 2010)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Løntilskud har klart de bedste effekter (-26 uger under lavkonjunktur, men ikke signifikante under højkonjunktur)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Samtaler har ingen signifikant effekt</a:t>
            </a:r>
          </a:p>
          <a:p>
            <a:pPr fontAlgn="auto">
              <a:spcAft>
                <a:spcPts val="0"/>
              </a:spcAft>
              <a:defRPr/>
            </a:pPr>
            <a:endParaRPr lang="da-DK" dirty="0" smtClean="0"/>
          </a:p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Effekten for </a:t>
            </a:r>
            <a:r>
              <a:rPr lang="da-DK" b="1" dirty="0" smtClean="0"/>
              <a:t>ufaglærte</a:t>
            </a:r>
            <a:r>
              <a:rPr lang="da-DK" dirty="0" smtClean="0"/>
              <a:t> afhænger af konjunkturen: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I højkonjunktur bidrager alle aktiveringstyper til at reducere ledighedslængden (om end insignifikant for offentlig løntilskud)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I lavkonjunktur bidrager ingen af aktiveringstyperne til at forkorte ledighedslængden, imens offentlig løntilskud samt vejledning og uddannelse forlænger ledighedslængden. </a:t>
            </a:r>
          </a:p>
          <a:p>
            <a:pPr fontAlgn="auto"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23850" y="4992688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/>
              <a:t>Kilde: Det Økonomiske Råd (2012): ”Dansk økonomi efterår 2012” (kapitel 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AAU_DK_16_10_boelger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AAU_DK_16_10_boelger</Template>
  <TotalTime>42</TotalTime>
  <Words>699</Words>
  <Application>Microsoft Office PowerPoint</Application>
  <PresentationFormat>Skærmshow (16:10)</PresentationFormat>
  <Paragraphs>133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Designskabeloner</vt:lpstr>
      </vt:variant>
      <vt:variant>
        <vt:i4>4</vt:i4>
      </vt:variant>
      <vt:variant>
        <vt:lpstr>Diastitler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Gill Sans MT</vt:lpstr>
      <vt:lpstr>AAU_DK_16_10_boelger</vt:lpstr>
      <vt:lpstr>AAU_DK_16_10_boelger</vt:lpstr>
      <vt:lpstr>AAU_DK_16_10_boelger</vt:lpstr>
      <vt:lpstr>AAU_DK_16_10_boelger</vt:lpstr>
      <vt:lpstr>HVAD VIRKER I AKTIVERINGSINDSATSEN?</vt:lpstr>
      <vt:lpstr>Hvad virker for hvem, under hvilke omstændigheder?</vt:lpstr>
      <vt:lpstr>Realistisk evaluering (virkningsevaluering)</vt:lpstr>
      <vt:lpstr>Den realistiske evalueringscyklus</vt:lpstr>
      <vt:lpstr>Effekten af nikotinplastre?</vt:lpstr>
      <vt:lpstr>Effekten af privat løntilskud?</vt:lpstr>
      <vt:lpstr>Opbygning af programteori</vt:lpstr>
      <vt:lpstr>Evaluering af den aktive arbejdsmarkedspolitiks effekter</vt:lpstr>
      <vt:lpstr>Effekter for svage grupper på arbejdsmarkedet</vt:lpstr>
      <vt:lpstr>Hvad virker i aktiveringsindsatsen?</vt:lpstr>
      <vt:lpstr>Hvad har vi undersøgt?</vt:lpstr>
      <vt:lpstr>Dias nummer 12</vt:lpstr>
      <vt:lpstr>Dias nummer 13</vt:lpstr>
      <vt:lpstr>Opsamling</vt:lpstr>
      <vt:lpstr>To nye ph.d.-projekter</vt:lpstr>
      <vt:lpstr>KONTAKTINFORMATION  THOMAS@DPS.AAU.DK TLF. 9940 2605  FORSKNINGSCENTER FOR EVALUERING (WWW.FCE.AAU.DK) CENTER FOR ARBEJDSMARKEDSFORSKNING (WWW.CARMA.AAU.DK)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Bredgaard</dc:creator>
  <cp:lastModifiedBy>Bob Nielsen</cp:lastModifiedBy>
  <cp:revision>5</cp:revision>
  <cp:lastPrinted>2013-09-12T12:48:07Z</cp:lastPrinted>
  <dcterms:created xsi:type="dcterms:W3CDTF">2013-05-29T08:25:49Z</dcterms:created>
  <dcterms:modified xsi:type="dcterms:W3CDTF">2013-09-19T07:26:38Z</dcterms:modified>
</cp:coreProperties>
</file>