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349" r:id="rId3"/>
    <p:sldId id="355" r:id="rId4"/>
    <p:sldId id="358" r:id="rId5"/>
    <p:sldId id="359" r:id="rId6"/>
    <p:sldId id="340" r:id="rId7"/>
    <p:sldId id="361" r:id="rId8"/>
    <p:sldId id="360" r:id="rId9"/>
    <p:sldId id="371" r:id="rId10"/>
    <p:sldId id="369" r:id="rId11"/>
    <p:sldId id="367" r:id="rId12"/>
    <p:sldId id="368" r:id="rId13"/>
    <p:sldId id="370" r:id="rId14"/>
    <p:sldId id="356" r:id="rId15"/>
    <p:sldId id="357" r:id="rId16"/>
    <p:sldId id="362" r:id="rId17"/>
    <p:sldId id="363" r:id="rId18"/>
    <p:sldId id="364" r:id="rId19"/>
    <p:sldId id="365" r:id="rId20"/>
    <p:sldId id="366" r:id="rId21"/>
    <p:sldId id="342" r:id="rId22"/>
    <p:sldId id="341" r:id="rId23"/>
    <p:sldId id="373" r:id="rId24"/>
    <p:sldId id="374" r:id="rId25"/>
    <p:sldId id="375" r:id="rId26"/>
  </p:sldIdLst>
  <p:sldSz cx="9144000" cy="6858000" type="screen4x3"/>
  <p:notesSz cx="7099300" cy="102362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99"/>
    <a:srgbClr val="333399"/>
    <a:srgbClr val="006699"/>
    <a:srgbClr val="663300"/>
    <a:srgbClr val="008080"/>
    <a:srgbClr val="FFFF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8" autoAdjust="0"/>
    <p:restoredTop sz="94660" autoAdjust="0"/>
  </p:normalViewPr>
  <p:slideViewPr>
    <p:cSldViewPr snapToGrid="0">
      <p:cViewPr varScale="1">
        <p:scale>
          <a:sx n="47" d="100"/>
          <a:sy n="47" d="100"/>
        </p:scale>
        <p:origin x="-11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2" tIns="46536" rIns="93072" bIns="4653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2" tIns="46536" rIns="93072" bIns="4653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2" tIns="46536" rIns="93072" bIns="4653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2" tIns="46536" rIns="93072" bIns="4653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22D1D950-4CF3-4353-A81C-D0A2FE4E13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60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01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fld id="{08F27DCD-4547-42F9-A07A-158AD1950F0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-9636125" y="-122238"/>
            <a:ext cx="22888575" cy="9263063"/>
            <a:chOff x="-6070" y="-77"/>
            <a:chExt cx="14418" cy="5835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da-DK"/>
                <a:t> </a:t>
              </a:r>
            </a:p>
          </p:txBody>
        </p:sp>
        <p:sp>
          <p:nvSpPr>
            <p:cNvPr id="6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8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10" name="Freeform 62"/>
            <p:cNvSpPr>
              <a:spLocks noChangeAspect="1"/>
            </p:cNvSpPr>
            <p:nvPr/>
          </p:nvSpPr>
          <p:spPr bwMode="auto">
            <a:xfrm>
              <a:off x="2425" y="7788"/>
              <a:ext cx="2750" cy="17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5326" y="7807"/>
              <a:ext cx="802" cy="1737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2" name="Freeform 6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49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3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9" cy="444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4" name="Freeform 66"/>
            <p:cNvSpPr>
              <a:spLocks noChangeAspect="1" noEditPoints="1"/>
            </p:cNvSpPr>
            <p:nvPr/>
          </p:nvSpPr>
          <p:spPr bwMode="auto">
            <a:xfrm>
              <a:off x="3029" y="10016"/>
              <a:ext cx="367" cy="457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5" name="Freeform 67"/>
            <p:cNvSpPr>
              <a:spLocks noChangeAspect="1" noEditPoints="1"/>
            </p:cNvSpPr>
            <p:nvPr/>
          </p:nvSpPr>
          <p:spPr bwMode="auto">
            <a:xfrm>
              <a:off x="3510" y="10016"/>
              <a:ext cx="361" cy="633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6" name="Freeform 68"/>
            <p:cNvSpPr>
              <a:spLocks noChangeAspect="1" noEditPoints="1"/>
            </p:cNvSpPr>
            <p:nvPr/>
          </p:nvSpPr>
          <p:spPr bwMode="auto">
            <a:xfrm>
              <a:off x="4019" y="9847"/>
              <a:ext cx="68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7" name="Freeform 69"/>
            <p:cNvSpPr>
              <a:spLocks noChangeAspect="1" noEditPoints="1"/>
            </p:cNvSpPr>
            <p:nvPr/>
          </p:nvSpPr>
          <p:spPr bwMode="auto">
            <a:xfrm>
              <a:off x="4222" y="10016"/>
              <a:ext cx="379" cy="457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8" name="Freeform 70"/>
            <p:cNvSpPr>
              <a:spLocks noChangeAspect="1"/>
            </p:cNvSpPr>
            <p:nvPr/>
          </p:nvSpPr>
          <p:spPr bwMode="auto">
            <a:xfrm>
              <a:off x="4722" y="10016"/>
              <a:ext cx="361" cy="447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19" name="Freeform 71"/>
            <p:cNvSpPr>
              <a:spLocks noChangeAspect="1"/>
            </p:cNvSpPr>
            <p:nvPr/>
          </p:nvSpPr>
          <p:spPr bwMode="auto">
            <a:xfrm>
              <a:off x="5233" y="10016"/>
              <a:ext cx="607" cy="447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0" name="Freeform 72"/>
            <p:cNvSpPr>
              <a:spLocks noChangeAspect="1" noEditPoints="1"/>
            </p:cNvSpPr>
            <p:nvPr/>
          </p:nvSpPr>
          <p:spPr bwMode="auto">
            <a:xfrm>
              <a:off x="5986" y="9847"/>
              <a:ext cx="68" cy="61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1" name="Freeform 73"/>
            <p:cNvSpPr>
              <a:spLocks noChangeAspect="1" noEditPoints="1"/>
            </p:cNvSpPr>
            <p:nvPr/>
          </p:nvSpPr>
          <p:spPr bwMode="auto">
            <a:xfrm>
              <a:off x="6183" y="9847"/>
              <a:ext cx="358" cy="626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2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8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3" name="Freeform 75"/>
            <p:cNvSpPr>
              <a:spLocks noChangeAspect="1" noEditPoints="1"/>
            </p:cNvSpPr>
            <p:nvPr/>
          </p:nvSpPr>
          <p:spPr bwMode="auto">
            <a:xfrm>
              <a:off x="6923" y="9847"/>
              <a:ext cx="203" cy="802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4" name="Freeform 76"/>
            <p:cNvSpPr>
              <a:spLocks noChangeAspect="1"/>
            </p:cNvSpPr>
            <p:nvPr/>
          </p:nvSpPr>
          <p:spPr bwMode="auto">
            <a:xfrm>
              <a:off x="7222" y="10023"/>
              <a:ext cx="395" cy="617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5" name="Rectangle 77"/>
            <p:cNvSpPr>
              <a:spLocks noChangeAspect="1" noChangeArrowheads="1"/>
            </p:cNvSpPr>
            <p:nvPr/>
          </p:nvSpPr>
          <p:spPr bwMode="auto">
            <a:xfrm>
              <a:off x="7709" y="9847"/>
              <a:ext cx="68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6" name="Rectangle 78"/>
            <p:cNvSpPr>
              <a:spLocks noChangeAspect="1" noChangeArrowheads="1"/>
            </p:cNvSpPr>
            <p:nvPr/>
          </p:nvSpPr>
          <p:spPr bwMode="auto">
            <a:xfrm>
              <a:off x="7931" y="9847"/>
              <a:ext cx="65" cy="617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7" name="Freeform 79"/>
            <p:cNvSpPr>
              <a:spLocks noChangeAspect="1" noEditPoints="1"/>
            </p:cNvSpPr>
            <p:nvPr/>
          </p:nvSpPr>
          <p:spPr bwMode="auto">
            <a:xfrm>
              <a:off x="8113" y="10016"/>
              <a:ext cx="364" cy="457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8" name="Freeform 80"/>
            <p:cNvSpPr>
              <a:spLocks noChangeAspect="1"/>
            </p:cNvSpPr>
            <p:nvPr/>
          </p:nvSpPr>
          <p:spPr bwMode="auto">
            <a:xfrm>
              <a:off x="8618" y="10016"/>
              <a:ext cx="358" cy="447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29" name="Freeform 81"/>
            <p:cNvSpPr>
              <a:spLocks noChangeAspect="1" noEditPoints="1"/>
            </p:cNvSpPr>
            <p:nvPr/>
          </p:nvSpPr>
          <p:spPr bwMode="auto">
            <a:xfrm>
              <a:off x="9106" y="9847"/>
              <a:ext cx="364" cy="626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</p:grp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30" name="Rectangle 82"/>
          <p:cNvSpPr>
            <a:spLocks noGrp="1" noChangeArrowheads="1"/>
          </p:cNvSpPr>
          <p:nvPr>
            <p:ph type="ftr" sz="quarter" idx="10"/>
          </p:nvPr>
        </p:nvSpPr>
        <p:spPr>
          <a:xfrm>
            <a:off x="928688" y="6332538"/>
            <a:ext cx="8034337" cy="30797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r>
              <a:rPr lang="da-DK"/>
              <a:t> MidtLab - www.midtlab.dk</a:t>
            </a:r>
            <a:r>
              <a:rPr lang="da-DK" sz="1200"/>
              <a:t>						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CFAFE621-9EBB-441F-A8A0-5F6E9DCCBF2A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808FE55F-0F83-4861-A475-7AAA4CCD62C0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9D07B569-E5BD-410E-9CA4-54452C4732D0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DA2D69B5-8219-47B9-8451-3B58F136DE15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9273CF7A-4873-4F85-9690-74A03CC840F5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01128932-1D9E-4DF8-AF1B-CAA01D66796E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79DBB2FE-3837-4E14-ADB5-78CB2F5F42A7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ED19F34D-9D3D-43A6-84F5-E7794E37EA84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1E45CBEB-9EB3-4DE5-BFF0-33BD0DE54C02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>
                <a:latin typeface="+mn-lt"/>
              </a:rPr>
              <a:t>						</a:t>
            </a:r>
            <a:fld id="{8BF8C4AE-AC0A-4024-84DD-5D3A415B0145}" type="slidenum">
              <a:rPr lang="da-DK" sz="900">
                <a:solidFill>
                  <a:schemeClr val="accent2"/>
                </a:solidFill>
                <a:latin typeface="+mn-lt"/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  <a:latin typeface="+mn-lt"/>
              </a:rPr>
              <a:t>  ▪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0" b="1">
                <a:solidFill>
                  <a:schemeClr val="hlink"/>
                </a:solidFill>
                <a:latin typeface="midtsans" pitchFamily="50" charset="0"/>
              </a:defRPr>
            </a:lvl1pPr>
          </a:lstStyle>
          <a:p>
            <a:pPr>
              <a:defRPr/>
            </a:pPr>
            <a:r>
              <a:rPr lang="da-DK"/>
              <a:t>MidtLab - www.midtlab.dk</a:t>
            </a:r>
            <a:r>
              <a:rPr lang="da-DK" sz="900"/>
              <a:t>						</a:t>
            </a:r>
            <a:fld id="{54103F2B-D454-4342-A88E-FE5D0557C1E6}" type="slidenum">
              <a:rPr lang="da-DK" sz="900">
                <a:solidFill>
                  <a:schemeClr val="accent2"/>
                </a:solidFill>
              </a:rPr>
              <a:pPr>
                <a:defRPr/>
              </a:pPr>
              <a:t>‹nr.›</a:t>
            </a:fld>
            <a:r>
              <a:rPr lang="da-DK" sz="900">
                <a:solidFill>
                  <a:schemeClr val="accent2"/>
                </a:solidFill>
              </a:rPr>
              <a:t>  ▪  </a:t>
            </a:r>
          </a:p>
        </p:txBody>
      </p:sp>
      <p:grpSp>
        <p:nvGrpSpPr>
          <p:cNvPr id="102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5"/>
              <a:ext cx="2754" cy="1752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6" y="7806"/>
              <a:ext cx="796" cy="1741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50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20"/>
              <a:ext cx="262" cy="441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32" y="10020"/>
              <a:ext cx="367" cy="451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14" y="10020"/>
              <a:ext cx="356" cy="629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7" y="9841"/>
              <a:ext cx="73" cy="61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6" y="10020"/>
              <a:ext cx="377" cy="451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19" y="10020"/>
              <a:ext cx="367" cy="441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20"/>
              <a:ext cx="607" cy="441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1"/>
              <a:ext cx="63" cy="61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5" y="9841"/>
              <a:ext cx="356" cy="629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5" y="9904"/>
              <a:ext cx="293" cy="567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8" y="9841"/>
              <a:ext cx="199" cy="808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0"/>
              <a:ext cx="398" cy="619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20"/>
              <a:ext cx="367" cy="451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4" y="10020"/>
              <a:ext cx="367" cy="441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1"/>
              <a:ext cx="367" cy="629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892300" indent="-18256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fontAlgn="base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E3DF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a-DK"/>
              <a:t> </a:t>
            </a:r>
          </a:p>
        </p:txBody>
      </p:sp>
      <p:grpSp>
        <p:nvGrpSpPr>
          <p:cNvPr id="13315" name="Group 3"/>
          <p:cNvGrpSpPr>
            <a:grpSpLocks noChangeAspect="1"/>
          </p:cNvGrpSpPr>
          <p:nvPr userDrawn="1"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56324" name="Freeform 4"/>
            <p:cNvSpPr>
              <a:spLocks noChangeAspect="1"/>
            </p:cNvSpPr>
            <p:nvPr/>
          </p:nvSpPr>
          <p:spPr bwMode="auto">
            <a:xfrm>
              <a:off x="2425" y="7785"/>
              <a:ext cx="2754" cy="1752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20" y="3"/>
                </a:cxn>
                <a:cxn ang="0">
                  <a:pos x="278" y="9"/>
                </a:cxn>
                <a:cxn ang="0">
                  <a:pos x="86" y="18"/>
                </a:cxn>
                <a:cxn ang="0">
                  <a:pos x="14" y="38"/>
                </a:cxn>
                <a:cxn ang="0">
                  <a:pos x="5" y="79"/>
                </a:cxn>
                <a:cxn ang="0">
                  <a:pos x="0" y="153"/>
                </a:cxn>
                <a:cxn ang="0">
                  <a:pos x="1" y="204"/>
                </a:cxn>
                <a:cxn ang="0">
                  <a:pos x="32" y="231"/>
                </a:cxn>
                <a:cxn ang="0">
                  <a:pos x="76" y="240"/>
                </a:cxn>
                <a:cxn ang="0">
                  <a:pos x="157" y="268"/>
                </a:cxn>
                <a:cxn ang="0">
                  <a:pos x="244" y="321"/>
                </a:cxn>
                <a:cxn ang="0">
                  <a:pos x="296" y="402"/>
                </a:cxn>
                <a:cxn ang="0">
                  <a:pos x="302" y="1719"/>
                </a:cxn>
                <a:cxn ang="0">
                  <a:pos x="323" y="1746"/>
                </a:cxn>
                <a:cxn ang="0">
                  <a:pos x="475" y="1753"/>
                </a:cxn>
                <a:cxn ang="0">
                  <a:pos x="679" y="1752"/>
                </a:cxn>
                <a:cxn ang="0">
                  <a:pos x="764" y="1739"/>
                </a:cxn>
                <a:cxn ang="0">
                  <a:pos x="777" y="1707"/>
                </a:cxn>
                <a:cxn ang="0">
                  <a:pos x="790" y="375"/>
                </a:cxn>
                <a:cxn ang="0">
                  <a:pos x="835" y="364"/>
                </a:cxn>
                <a:cxn ang="0">
                  <a:pos x="943" y="362"/>
                </a:cxn>
                <a:cxn ang="0">
                  <a:pos x="1131" y="370"/>
                </a:cxn>
                <a:cxn ang="0">
                  <a:pos x="1216" y="404"/>
                </a:cxn>
                <a:cxn ang="0">
                  <a:pos x="1260" y="487"/>
                </a:cxn>
                <a:cxn ang="0">
                  <a:pos x="1269" y="1708"/>
                </a:cxn>
                <a:cxn ang="0">
                  <a:pos x="1280" y="1739"/>
                </a:cxn>
                <a:cxn ang="0">
                  <a:pos x="1410" y="1753"/>
                </a:cxn>
                <a:cxn ang="0">
                  <a:pos x="1710" y="1750"/>
                </a:cxn>
                <a:cxn ang="0">
                  <a:pos x="1746" y="1730"/>
                </a:cxn>
                <a:cxn ang="0">
                  <a:pos x="1750" y="404"/>
                </a:cxn>
                <a:cxn ang="0">
                  <a:pos x="1777" y="370"/>
                </a:cxn>
                <a:cxn ang="0">
                  <a:pos x="1837" y="362"/>
                </a:cxn>
                <a:cxn ang="0">
                  <a:pos x="1963" y="362"/>
                </a:cxn>
                <a:cxn ang="0">
                  <a:pos x="2106" y="373"/>
                </a:cxn>
                <a:cxn ang="0">
                  <a:pos x="2193" y="411"/>
                </a:cxn>
                <a:cxn ang="0">
                  <a:pos x="2241" y="496"/>
                </a:cxn>
                <a:cxn ang="0">
                  <a:pos x="2251" y="1474"/>
                </a:cxn>
                <a:cxn ang="0">
                  <a:pos x="2258" y="1602"/>
                </a:cxn>
                <a:cxn ang="0">
                  <a:pos x="2292" y="1690"/>
                </a:cxn>
                <a:cxn ang="0">
                  <a:pos x="2375" y="1739"/>
                </a:cxn>
                <a:cxn ang="0">
                  <a:pos x="2536" y="1753"/>
                </a:cxn>
                <a:cxn ang="0">
                  <a:pos x="2672" y="1752"/>
                </a:cxn>
                <a:cxn ang="0">
                  <a:pos x="2728" y="1746"/>
                </a:cxn>
                <a:cxn ang="0">
                  <a:pos x="2750" y="1710"/>
                </a:cxn>
                <a:cxn ang="0">
                  <a:pos x="2751" y="1642"/>
                </a:cxn>
                <a:cxn ang="0">
                  <a:pos x="2751" y="1486"/>
                </a:cxn>
                <a:cxn ang="0">
                  <a:pos x="2751" y="1272"/>
                </a:cxn>
                <a:cxn ang="0">
                  <a:pos x="2751" y="1030"/>
                </a:cxn>
                <a:cxn ang="0">
                  <a:pos x="2750" y="792"/>
                </a:cxn>
                <a:cxn ang="0">
                  <a:pos x="2750" y="534"/>
                </a:cxn>
                <a:cxn ang="0">
                  <a:pos x="2731" y="324"/>
                </a:cxn>
                <a:cxn ang="0">
                  <a:pos x="2681" y="184"/>
                </a:cxn>
                <a:cxn ang="0">
                  <a:pos x="2578" y="95"/>
                </a:cxn>
                <a:cxn ang="0">
                  <a:pos x="2402" y="47"/>
                </a:cxn>
                <a:cxn ang="0">
                  <a:pos x="2137" y="21"/>
                </a:cxn>
                <a:cxn ang="0">
                  <a:pos x="1770" y="7"/>
                </a:cxn>
                <a:cxn ang="0">
                  <a:pos x="1347" y="0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25" name="Freeform 5"/>
            <p:cNvSpPr>
              <a:spLocks noChangeAspect="1"/>
            </p:cNvSpPr>
            <p:nvPr/>
          </p:nvSpPr>
          <p:spPr bwMode="auto">
            <a:xfrm>
              <a:off x="5326" y="7806"/>
              <a:ext cx="796" cy="1741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296" y="0"/>
                </a:cxn>
                <a:cxn ang="0">
                  <a:pos x="222" y="2"/>
                </a:cxn>
                <a:cxn ang="0">
                  <a:pos x="153" y="6"/>
                </a:cxn>
                <a:cxn ang="0">
                  <a:pos x="92" y="8"/>
                </a:cxn>
                <a:cxn ang="0">
                  <a:pos x="39" y="13"/>
                </a:cxn>
                <a:cxn ang="0">
                  <a:pos x="23" y="19"/>
                </a:cxn>
                <a:cxn ang="0">
                  <a:pos x="12" y="28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5" y="71"/>
                </a:cxn>
                <a:cxn ang="0">
                  <a:pos x="3" y="92"/>
                </a:cxn>
                <a:cxn ang="0">
                  <a:pos x="1" y="118"/>
                </a:cxn>
                <a:cxn ang="0">
                  <a:pos x="1" y="143"/>
                </a:cxn>
                <a:cxn ang="0">
                  <a:pos x="0" y="165"/>
                </a:cxn>
                <a:cxn ang="0">
                  <a:pos x="0" y="179"/>
                </a:cxn>
                <a:cxn ang="0">
                  <a:pos x="1" y="192"/>
                </a:cxn>
                <a:cxn ang="0">
                  <a:pos x="9" y="204"/>
                </a:cxn>
                <a:cxn ang="0">
                  <a:pos x="19" y="213"/>
                </a:cxn>
                <a:cxn ang="0">
                  <a:pos x="32" y="219"/>
                </a:cxn>
                <a:cxn ang="0">
                  <a:pos x="41" y="221"/>
                </a:cxn>
                <a:cxn ang="0">
                  <a:pos x="56" y="224"/>
                </a:cxn>
                <a:cxn ang="0">
                  <a:pos x="77" y="231"/>
                </a:cxn>
                <a:cxn ang="0">
                  <a:pos x="101" y="239"/>
                </a:cxn>
                <a:cxn ang="0">
                  <a:pos x="130" y="249"/>
                </a:cxn>
                <a:cxn ang="0">
                  <a:pos x="159" y="262"/>
                </a:cxn>
                <a:cxn ang="0">
                  <a:pos x="188" y="277"/>
                </a:cxn>
                <a:cxn ang="0">
                  <a:pos x="217" y="295"/>
                </a:cxn>
                <a:cxn ang="0">
                  <a:pos x="244" y="316"/>
                </a:cxn>
                <a:cxn ang="0">
                  <a:pos x="267" y="340"/>
                </a:cxn>
                <a:cxn ang="0">
                  <a:pos x="285" y="367"/>
                </a:cxn>
                <a:cxn ang="0">
                  <a:pos x="296" y="397"/>
                </a:cxn>
                <a:cxn ang="0">
                  <a:pos x="300" y="432"/>
                </a:cxn>
                <a:cxn ang="0">
                  <a:pos x="300" y="1689"/>
                </a:cxn>
                <a:cxn ang="0">
                  <a:pos x="303" y="1704"/>
                </a:cxn>
                <a:cxn ang="0">
                  <a:pos x="311" y="1716"/>
                </a:cxn>
                <a:cxn ang="0">
                  <a:pos x="323" y="1725"/>
                </a:cxn>
                <a:cxn ang="0">
                  <a:pos x="341" y="1731"/>
                </a:cxn>
                <a:cxn ang="0">
                  <a:pos x="444" y="1734"/>
                </a:cxn>
                <a:cxn ang="0">
                  <a:pos x="549" y="1736"/>
                </a:cxn>
                <a:cxn ang="0">
                  <a:pos x="658" y="1734"/>
                </a:cxn>
                <a:cxn ang="0">
                  <a:pos x="764" y="1731"/>
                </a:cxn>
                <a:cxn ang="0">
                  <a:pos x="782" y="1725"/>
                </a:cxn>
                <a:cxn ang="0">
                  <a:pos x="795" y="1716"/>
                </a:cxn>
                <a:cxn ang="0">
                  <a:pos x="801" y="1704"/>
                </a:cxn>
                <a:cxn ang="0">
                  <a:pos x="802" y="1689"/>
                </a:cxn>
                <a:cxn ang="0">
                  <a:pos x="802" y="56"/>
                </a:cxn>
                <a:cxn ang="0">
                  <a:pos x="801" y="42"/>
                </a:cxn>
                <a:cxn ang="0">
                  <a:pos x="793" y="29"/>
                </a:cxn>
                <a:cxn ang="0">
                  <a:pos x="781" y="20"/>
                </a:cxn>
                <a:cxn ang="0">
                  <a:pos x="759" y="15"/>
                </a:cxn>
                <a:cxn ang="0">
                  <a:pos x="696" y="9"/>
                </a:cxn>
                <a:cxn ang="0">
                  <a:pos x="622" y="6"/>
                </a:cxn>
                <a:cxn ang="0">
                  <a:pos x="542" y="2"/>
                </a:cxn>
                <a:cxn ang="0">
                  <a:pos x="459" y="0"/>
                </a:cxn>
                <a:cxn ang="0">
                  <a:pos x="374" y="0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26" name="Freeform 6"/>
            <p:cNvSpPr>
              <a:spLocks noChangeAspect="1" noEditPoints="1"/>
            </p:cNvSpPr>
            <p:nvPr/>
          </p:nvSpPr>
          <p:spPr bwMode="auto">
            <a:xfrm>
              <a:off x="6436" y="7208"/>
              <a:ext cx="3058" cy="2350"/>
            </a:xfrm>
            <a:custGeom>
              <a:avLst/>
              <a:gdLst/>
              <a:ahLst/>
              <a:cxnLst>
                <a:cxn ang="0">
                  <a:pos x="2887" y="2114"/>
                </a:cxn>
                <a:cxn ang="0">
                  <a:pos x="2627" y="2044"/>
                </a:cxn>
                <a:cxn ang="0">
                  <a:pos x="2562" y="1865"/>
                </a:cxn>
                <a:cxn ang="0">
                  <a:pos x="2553" y="1490"/>
                </a:cxn>
                <a:cxn ang="0">
                  <a:pos x="2554" y="1043"/>
                </a:cxn>
                <a:cxn ang="0">
                  <a:pos x="2679" y="893"/>
                </a:cxn>
                <a:cxn ang="0">
                  <a:pos x="2856" y="842"/>
                </a:cxn>
                <a:cxn ang="0">
                  <a:pos x="2914" y="783"/>
                </a:cxn>
                <a:cxn ang="0">
                  <a:pos x="2900" y="649"/>
                </a:cxn>
                <a:cxn ang="0">
                  <a:pos x="2704" y="619"/>
                </a:cxn>
                <a:cxn ang="0">
                  <a:pos x="2522" y="582"/>
                </a:cxn>
                <a:cxn ang="0">
                  <a:pos x="2478" y="357"/>
                </a:cxn>
                <a:cxn ang="0">
                  <a:pos x="2417" y="220"/>
                </a:cxn>
                <a:cxn ang="0">
                  <a:pos x="2166" y="171"/>
                </a:cxn>
                <a:cxn ang="0">
                  <a:pos x="2079" y="205"/>
                </a:cxn>
                <a:cxn ang="0">
                  <a:pos x="2073" y="342"/>
                </a:cxn>
                <a:cxn ang="0">
                  <a:pos x="2070" y="766"/>
                </a:cxn>
                <a:cxn ang="0">
                  <a:pos x="2066" y="1317"/>
                </a:cxn>
                <a:cxn ang="0">
                  <a:pos x="2063" y="1752"/>
                </a:cxn>
                <a:cxn ang="0">
                  <a:pos x="2082" y="2087"/>
                </a:cxn>
                <a:cxn ang="0">
                  <a:pos x="2243" y="2298"/>
                </a:cxn>
                <a:cxn ang="0">
                  <a:pos x="2609" y="2345"/>
                </a:cxn>
                <a:cxn ang="0">
                  <a:pos x="2956" y="2331"/>
                </a:cxn>
                <a:cxn ang="0">
                  <a:pos x="3053" y="2261"/>
                </a:cxn>
                <a:cxn ang="0">
                  <a:pos x="3015" y="2140"/>
                </a:cxn>
                <a:cxn ang="0">
                  <a:pos x="1094" y="2024"/>
                </a:cxn>
                <a:cxn ang="0">
                  <a:pos x="996" y="2033"/>
                </a:cxn>
                <a:cxn ang="0">
                  <a:pos x="763" y="2024"/>
                </a:cxn>
                <a:cxn ang="0">
                  <a:pos x="573" y="1909"/>
                </a:cxn>
                <a:cxn ang="0">
                  <a:pos x="486" y="1564"/>
                </a:cxn>
                <a:cxn ang="0">
                  <a:pos x="520" y="1124"/>
                </a:cxn>
                <a:cxn ang="0">
                  <a:pos x="665" y="942"/>
                </a:cxn>
                <a:cxn ang="0">
                  <a:pos x="886" y="911"/>
                </a:cxn>
                <a:cxn ang="0">
                  <a:pos x="1063" y="920"/>
                </a:cxn>
                <a:cxn ang="0">
                  <a:pos x="1139" y="981"/>
                </a:cxn>
                <a:cxn ang="0">
                  <a:pos x="1144" y="1595"/>
                </a:cxn>
                <a:cxn ang="0">
                  <a:pos x="1837" y="2087"/>
                </a:cxn>
                <a:cxn ang="0">
                  <a:pos x="1672" y="2021"/>
                </a:cxn>
                <a:cxn ang="0">
                  <a:pos x="1640" y="1815"/>
                </a:cxn>
                <a:cxn ang="0">
                  <a:pos x="1638" y="1335"/>
                </a:cxn>
                <a:cxn ang="0">
                  <a:pos x="1636" y="734"/>
                </a:cxn>
                <a:cxn ang="0">
                  <a:pos x="1632" y="270"/>
                </a:cxn>
                <a:cxn ang="0">
                  <a:pos x="1621" y="104"/>
                </a:cxn>
                <a:cxn ang="0">
                  <a:pos x="1498" y="41"/>
                </a:cxn>
                <a:cxn ang="0">
                  <a:pos x="1222" y="0"/>
                </a:cxn>
                <a:cxn ang="0">
                  <a:pos x="1153" y="47"/>
                </a:cxn>
                <a:cxn ang="0">
                  <a:pos x="1148" y="229"/>
                </a:cxn>
                <a:cxn ang="0">
                  <a:pos x="1142" y="519"/>
                </a:cxn>
                <a:cxn ang="0">
                  <a:pos x="1092" y="591"/>
                </a:cxn>
                <a:cxn ang="0">
                  <a:pos x="634" y="584"/>
                </a:cxn>
                <a:cxn ang="0">
                  <a:pos x="370" y="651"/>
                </a:cxn>
                <a:cxn ang="0">
                  <a:pos x="141" y="862"/>
                </a:cxn>
                <a:cxn ang="0">
                  <a:pos x="9" y="1293"/>
                </a:cxn>
                <a:cxn ang="0">
                  <a:pos x="38" y="1853"/>
                </a:cxn>
                <a:cxn ang="0">
                  <a:pos x="200" y="2168"/>
                </a:cxn>
                <a:cxn ang="0">
                  <a:pos x="425" y="2304"/>
                </a:cxn>
                <a:cxn ang="0">
                  <a:pos x="634" y="2336"/>
                </a:cxn>
                <a:cxn ang="0">
                  <a:pos x="889" y="2347"/>
                </a:cxn>
                <a:cxn ang="0">
                  <a:pos x="1419" y="2349"/>
                </a:cxn>
                <a:cxn ang="0">
                  <a:pos x="1911" y="2333"/>
                </a:cxn>
                <a:cxn ang="0">
                  <a:pos x="1941" y="2233"/>
                </a:cxn>
                <a:cxn ang="0">
                  <a:pos x="1941" y="2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27" name="Freeform 7"/>
            <p:cNvSpPr>
              <a:spLocks noChangeAspect="1"/>
            </p:cNvSpPr>
            <p:nvPr/>
          </p:nvSpPr>
          <p:spPr bwMode="auto">
            <a:xfrm>
              <a:off x="2718" y="10020"/>
              <a:ext cx="262" cy="441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157" y="61"/>
                </a:cxn>
                <a:cxn ang="0">
                  <a:pos x="121" y="67"/>
                </a:cxn>
                <a:cxn ang="0">
                  <a:pos x="92" y="74"/>
                </a:cxn>
                <a:cxn ang="0">
                  <a:pos x="68" y="83"/>
                </a:cxn>
                <a:cxn ang="0">
                  <a:pos x="68" y="444"/>
                </a:cxn>
                <a:cxn ang="0">
                  <a:pos x="0" y="444"/>
                </a:cxn>
                <a:cxn ang="0">
                  <a:pos x="0" y="5"/>
                </a:cxn>
                <a:cxn ang="0">
                  <a:pos x="63" y="5"/>
                </a:cxn>
                <a:cxn ang="0">
                  <a:pos x="66" y="43"/>
                </a:cxn>
                <a:cxn ang="0">
                  <a:pos x="94" y="25"/>
                </a:cxn>
                <a:cxn ang="0">
                  <a:pos x="126" y="12"/>
                </a:cxn>
                <a:cxn ang="0">
                  <a:pos x="160" y="3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35" y="0"/>
                </a:cxn>
                <a:cxn ang="0">
                  <a:pos x="258" y="3"/>
                </a:cxn>
                <a:cxn ang="0">
                  <a:pos x="258" y="59"/>
                </a:cxn>
                <a:cxn ang="0">
                  <a:pos x="202" y="59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28" name="Freeform 8"/>
            <p:cNvSpPr>
              <a:spLocks noChangeAspect="1" noEditPoints="1"/>
            </p:cNvSpPr>
            <p:nvPr/>
          </p:nvSpPr>
          <p:spPr bwMode="auto">
            <a:xfrm>
              <a:off x="3032" y="10020"/>
              <a:ext cx="367" cy="451"/>
            </a:xfrm>
            <a:custGeom>
              <a:avLst/>
              <a:gdLst/>
              <a:ahLst/>
              <a:cxnLst>
                <a:cxn ang="0">
                  <a:pos x="308" y="240"/>
                </a:cxn>
                <a:cxn ang="0">
                  <a:pos x="67" y="240"/>
                </a:cxn>
                <a:cxn ang="0">
                  <a:pos x="67" y="320"/>
                </a:cxn>
                <a:cxn ang="0">
                  <a:pos x="69" y="345"/>
                </a:cxn>
                <a:cxn ang="0">
                  <a:pos x="75" y="365"/>
                </a:cxn>
                <a:cxn ang="0">
                  <a:pos x="85" y="381"/>
                </a:cxn>
                <a:cxn ang="0">
                  <a:pos x="102" y="392"/>
                </a:cxn>
                <a:cxn ang="0">
                  <a:pos x="125" y="399"/>
                </a:cxn>
                <a:cxn ang="0">
                  <a:pos x="154" y="401"/>
                </a:cxn>
                <a:cxn ang="0">
                  <a:pos x="355" y="401"/>
                </a:cxn>
                <a:cxn ang="0">
                  <a:pos x="355" y="433"/>
                </a:cxn>
                <a:cxn ang="0">
                  <a:pos x="339" y="444"/>
                </a:cxn>
                <a:cxn ang="0">
                  <a:pos x="317" y="451"/>
                </a:cxn>
                <a:cxn ang="0">
                  <a:pos x="293" y="457"/>
                </a:cxn>
                <a:cxn ang="0">
                  <a:pos x="266" y="459"/>
                </a:cxn>
                <a:cxn ang="0">
                  <a:pos x="152" y="459"/>
                </a:cxn>
                <a:cxn ang="0">
                  <a:pos x="123" y="457"/>
                </a:cxn>
                <a:cxn ang="0">
                  <a:pos x="94" y="451"/>
                </a:cxn>
                <a:cxn ang="0">
                  <a:pos x="69" y="441"/>
                </a:cxn>
                <a:cxn ang="0">
                  <a:pos x="46" y="426"/>
                </a:cxn>
                <a:cxn ang="0">
                  <a:pos x="28" y="408"/>
                </a:cxn>
                <a:cxn ang="0">
                  <a:pos x="13" y="383"/>
                </a:cxn>
                <a:cxn ang="0">
                  <a:pos x="2" y="352"/>
                </a:cxn>
                <a:cxn ang="0">
                  <a:pos x="0" y="316"/>
                </a:cxn>
                <a:cxn ang="0">
                  <a:pos x="0" y="152"/>
                </a:cxn>
                <a:cxn ang="0">
                  <a:pos x="2" y="114"/>
                </a:cxn>
                <a:cxn ang="0">
                  <a:pos x="10" y="83"/>
                </a:cxn>
                <a:cxn ang="0">
                  <a:pos x="22" y="58"/>
                </a:cxn>
                <a:cxn ang="0">
                  <a:pos x="38" y="38"/>
                </a:cxn>
                <a:cxn ang="0">
                  <a:pos x="60" y="24"/>
                </a:cxn>
                <a:cxn ang="0">
                  <a:pos x="84" y="13"/>
                </a:cxn>
                <a:cxn ang="0">
                  <a:pos x="109" y="6"/>
                </a:cxn>
                <a:cxn ang="0">
                  <a:pos x="138" y="2"/>
                </a:cxn>
                <a:cxn ang="0">
                  <a:pos x="169" y="0"/>
                </a:cxn>
                <a:cxn ang="0">
                  <a:pos x="208" y="0"/>
                </a:cxn>
                <a:cxn ang="0">
                  <a:pos x="236" y="0"/>
                </a:cxn>
                <a:cxn ang="0">
                  <a:pos x="263" y="4"/>
                </a:cxn>
                <a:cxn ang="0">
                  <a:pos x="288" y="11"/>
                </a:cxn>
                <a:cxn ang="0">
                  <a:pos x="310" y="22"/>
                </a:cxn>
                <a:cxn ang="0">
                  <a:pos x="330" y="35"/>
                </a:cxn>
                <a:cxn ang="0">
                  <a:pos x="346" y="54"/>
                </a:cxn>
                <a:cxn ang="0">
                  <a:pos x="357" y="78"/>
                </a:cxn>
                <a:cxn ang="0">
                  <a:pos x="366" y="107"/>
                </a:cxn>
                <a:cxn ang="0">
                  <a:pos x="367" y="143"/>
                </a:cxn>
                <a:cxn ang="0">
                  <a:pos x="367" y="231"/>
                </a:cxn>
                <a:cxn ang="0">
                  <a:pos x="308" y="240"/>
                </a:cxn>
                <a:cxn ang="0">
                  <a:pos x="302" y="128"/>
                </a:cxn>
                <a:cxn ang="0">
                  <a:pos x="299" y="103"/>
                </a:cxn>
                <a:cxn ang="0">
                  <a:pos x="292" y="83"/>
                </a:cxn>
                <a:cxn ang="0">
                  <a:pos x="279" y="71"/>
                </a:cxn>
                <a:cxn ang="0">
                  <a:pos x="263" y="62"/>
                </a:cxn>
                <a:cxn ang="0">
                  <a:pos x="241" y="56"/>
                </a:cxn>
                <a:cxn ang="0">
                  <a:pos x="216" y="56"/>
                </a:cxn>
                <a:cxn ang="0">
                  <a:pos x="154" y="56"/>
                </a:cxn>
                <a:cxn ang="0">
                  <a:pos x="125" y="58"/>
                </a:cxn>
                <a:cxn ang="0">
                  <a:pos x="104" y="65"/>
                </a:cxn>
                <a:cxn ang="0">
                  <a:pos x="87" y="76"/>
                </a:cxn>
                <a:cxn ang="0">
                  <a:pos x="76" y="92"/>
                </a:cxn>
                <a:cxn ang="0">
                  <a:pos x="69" y="114"/>
                </a:cxn>
                <a:cxn ang="0">
                  <a:pos x="67" y="137"/>
                </a:cxn>
                <a:cxn ang="0">
                  <a:pos x="67" y="190"/>
                </a:cxn>
                <a:cxn ang="0">
                  <a:pos x="302" y="190"/>
                </a:cxn>
                <a:cxn ang="0">
                  <a:pos x="302" y="128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29" name="Freeform 9"/>
            <p:cNvSpPr>
              <a:spLocks noChangeAspect="1" noEditPoints="1"/>
            </p:cNvSpPr>
            <p:nvPr/>
          </p:nvSpPr>
          <p:spPr bwMode="auto">
            <a:xfrm>
              <a:off x="3514" y="10020"/>
              <a:ext cx="356" cy="629"/>
            </a:xfrm>
            <a:custGeom>
              <a:avLst/>
              <a:gdLst/>
              <a:ahLst/>
              <a:cxnLst>
                <a:cxn ang="0">
                  <a:pos x="111" y="634"/>
                </a:cxn>
                <a:cxn ang="0">
                  <a:pos x="71" y="632"/>
                </a:cxn>
                <a:cxn ang="0">
                  <a:pos x="29" y="623"/>
                </a:cxn>
                <a:cxn ang="0">
                  <a:pos x="13" y="574"/>
                </a:cxn>
                <a:cxn ang="0">
                  <a:pos x="248" y="570"/>
                </a:cxn>
                <a:cxn ang="0">
                  <a:pos x="282" y="545"/>
                </a:cxn>
                <a:cxn ang="0">
                  <a:pos x="293" y="495"/>
                </a:cxn>
                <a:cxn ang="0">
                  <a:pos x="268" y="417"/>
                </a:cxn>
                <a:cxn ang="0">
                  <a:pos x="210" y="437"/>
                </a:cxn>
                <a:cxn ang="0">
                  <a:pos x="116" y="439"/>
                </a:cxn>
                <a:cxn ang="0">
                  <a:pos x="60" y="430"/>
                </a:cxn>
                <a:cxn ang="0">
                  <a:pos x="22" y="404"/>
                </a:cxn>
                <a:cxn ang="0">
                  <a:pos x="2" y="361"/>
                </a:cxn>
                <a:cxn ang="0">
                  <a:pos x="0" y="123"/>
                </a:cxn>
                <a:cxn ang="0">
                  <a:pos x="13" y="62"/>
                </a:cxn>
                <a:cxn ang="0">
                  <a:pos x="47" y="22"/>
                </a:cxn>
                <a:cxn ang="0">
                  <a:pos x="100" y="2"/>
                </a:cxn>
                <a:cxn ang="0">
                  <a:pos x="197" y="0"/>
                </a:cxn>
                <a:cxn ang="0">
                  <a:pos x="254" y="11"/>
                </a:cxn>
                <a:cxn ang="0">
                  <a:pos x="299" y="44"/>
                </a:cxn>
                <a:cxn ang="0">
                  <a:pos x="362" y="9"/>
                </a:cxn>
                <a:cxn ang="0">
                  <a:pos x="358" y="529"/>
                </a:cxn>
                <a:cxn ang="0">
                  <a:pos x="333" y="588"/>
                </a:cxn>
                <a:cxn ang="0">
                  <a:pos x="284" y="623"/>
                </a:cxn>
                <a:cxn ang="0">
                  <a:pos x="214" y="634"/>
                </a:cxn>
                <a:cxn ang="0">
                  <a:pos x="275" y="78"/>
                </a:cxn>
                <a:cxn ang="0">
                  <a:pos x="219" y="62"/>
                </a:cxn>
                <a:cxn ang="0">
                  <a:pos x="120" y="60"/>
                </a:cxn>
                <a:cxn ang="0">
                  <a:pos x="94" y="63"/>
                </a:cxn>
                <a:cxn ang="0">
                  <a:pos x="76" y="83"/>
                </a:cxn>
                <a:cxn ang="0">
                  <a:pos x="67" y="121"/>
                </a:cxn>
                <a:cxn ang="0">
                  <a:pos x="71" y="345"/>
                </a:cxn>
                <a:cxn ang="0">
                  <a:pos x="89" y="368"/>
                </a:cxn>
                <a:cxn ang="0">
                  <a:pos x="116" y="376"/>
                </a:cxn>
                <a:cxn ang="0">
                  <a:pos x="181" y="377"/>
                </a:cxn>
                <a:cxn ang="0">
                  <a:pos x="252" y="370"/>
                </a:cxn>
                <a:cxn ang="0">
                  <a:pos x="293" y="361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0" name="Freeform 10"/>
            <p:cNvSpPr>
              <a:spLocks noChangeAspect="1" noEditPoints="1"/>
            </p:cNvSpPr>
            <p:nvPr/>
          </p:nvSpPr>
          <p:spPr bwMode="auto">
            <a:xfrm>
              <a:off x="4017" y="9841"/>
              <a:ext cx="73" cy="61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1" name="Freeform 11"/>
            <p:cNvSpPr>
              <a:spLocks noChangeAspect="1" noEditPoints="1"/>
            </p:cNvSpPr>
            <p:nvPr/>
          </p:nvSpPr>
          <p:spPr bwMode="auto">
            <a:xfrm>
              <a:off x="4226" y="10020"/>
              <a:ext cx="377" cy="451"/>
            </a:xfrm>
            <a:custGeom>
              <a:avLst/>
              <a:gdLst/>
              <a:ahLst/>
              <a:cxnLst>
                <a:cxn ang="0">
                  <a:pos x="235" y="459"/>
                </a:cxn>
                <a:cxn ang="0">
                  <a:pos x="150" y="459"/>
                </a:cxn>
                <a:cxn ang="0">
                  <a:pos x="112" y="455"/>
                </a:cxn>
                <a:cxn ang="0">
                  <a:pos x="79" y="446"/>
                </a:cxn>
                <a:cxn ang="0">
                  <a:pos x="52" y="431"/>
                </a:cxn>
                <a:cxn ang="0">
                  <a:pos x="30" y="412"/>
                </a:cxn>
                <a:cxn ang="0">
                  <a:pos x="14" y="386"/>
                </a:cxn>
                <a:cxn ang="0">
                  <a:pos x="3" y="354"/>
                </a:cxn>
                <a:cxn ang="0">
                  <a:pos x="0" y="316"/>
                </a:cxn>
                <a:cxn ang="0">
                  <a:pos x="0" y="141"/>
                </a:cxn>
                <a:cxn ang="0">
                  <a:pos x="3" y="105"/>
                </a:cxn>
                <a:cxn ang="0">
                  <a:pos x="14" y="72"/>
                </a:cxn>
                <a:cxn ang="0">
                  <a:pos x="30" y="47"/>
                </a:cxn>
                <a:cxn ang="0">
                  <a:pos x="52" y="26"/>
                </a:cxn>
                <a:cxn ang="0">
                  <a:pos x="79" y="11"/>
                </a:cxn>
                <a:cxn ang="0">
                  <a:pos x="112" y="2"/>
                </a:cxn>
                <a:cxn ang="0">
                  <a:pos x="150" y="0"/>
                </a:cxn>
                <a:cxn ang="0">
                  <a:pos x="235" y="0"/>
                </a:cxn>
                <a:cxn ang="0">
                  <a:pos x="271" y="4"/>
                </a:cxn>
                <a:cxn ang="0">
                  <a:pos x="303" y="13"/>
                </a:cxn>
                <a:cxn ang="0">
                  <a:pos x="331" y="29"/>
                </a:cxn>
                <a:cxn ang="0">
                  <a:pos x="350" y="51"/>
                </a:cxn>
                <a:cxn ang="0">
                  <a:pos x="367" y="78"/>
                </a:cxn>
                <a:cxn ang="0">
                  <a:pos x="376" y="110"/>
                </a:cxn>
                <a:cxn ang="0">
                  <a:pos x="378" y="146"/>
                </a:cxn>
                <a:cxn ang="0">
                  <a:pos x="378" y="312"/>
                </a:cxn>
                <a:cxn ang="0">
                  <a:pos x="376" y="348"/>
                </a:cxn>
                <a:cxn ang="0">
                  <a:pos x="367" y="381"/>
                </a:cxn>
                <a:cxn ang="0">
                  <a:pos x="350" y="408"/>
                </a:cxn>
                <a:cxn ang="0">
                  <a:pos x="331" y="430"/>
                </a:cxn>
                <a:cxn ang="0">
                  <a:pos x="303" y="446"/>
                </a:cxn>
                <a:cxn ang="0">
                  <a:pos x="271" y="455"/>
                </a:cxn>
                <a:cxn ang="0">
                  <a:pos x="235" y="459"/>
                </a:cxn>
                <a:cxn ang="0">
                  <a:pos x="311" y="134"/>
                </a:cxn>
                <a:cxn ang="0">
                  <a:pos x="309" y="114"/>
                </a:cxn>
                <a:cxn ang="0">
                  <a:pos x="303" y="96"/>
                </a:cxn>
                <a:cxn ang="0">
                  <a:pos x="296" y="78"/>
                </a:cxn>
                <a:cxn ang="0">
                  <a:pos x="284" y="65"/>
                </a:cxn>
                <a:cxn ang="0">
                  <a:pos x="267" y="56"/>
                </a:cxn>
                <a:cxn ang="0">
                  <a:pos x="246" y="54"/>
                </a:cxn>
                <a:cxn ang="0">
                  <a:pos x="135" y="54"/>
                </a:cxn>
                <a:cxn ang="0">
                  <a:pos x="114" y="56"/>
                </a:cxn>
                <a:cxn ang="0">
                  <a:pos x="97" y="65"/>
                </a:cxn>
                <a:cxn ang="0">
                  <a:pos x="83" y="78"/>
                </a:cxn>
                <a:cxn ang="0">
                  <a:pos x="74" y="94"/>
                </a:cxn>
                <a:cxn ang="0">
                  <a:pos x="70" y="112"/>
                </a:cxn>
                <a:cxn ang="0">
                  <a:pos x="68" y="134"/>
                </a:cxn>
                <a:cxn ang="0">
                  <a:pos x="68" y="323"/>
                </a:cxn>
                <a:cxn ang="0">
                  <a:pos x="70" y="345"/>
                </a:cxn>
                <a:cxn ang="0">
                  <a:pos x="74" y="365"/>
                </a:cxn>
                <a:cxn ang="0">
                  <a:pos x="83" y="381"/>
                </a:cxn>
                <a:cxn ang="0">
                  <a:pos x="97" y="394"/>
                </a:cxn>
                <a:cxn ang="0">
                  <a:pos x="114" y="401"/>
                </a:cxn>
                <a:cxn ang="0">
                  <a:pos x="135" y="404"/>
                </a:cxn>
                <a:cxn ang="0">
                  <a:pos x="246" y="404"/>
                </a:cxn>
                <a:cxn ang="0">
                  <a:pos x="267" y="401"/>
                </a:cxn>
                <a:cxn ang="0">
                  <a:pos x="284" y="392"/>
                </a:cxn>
                <a:cxn ang="0">
                  <a:pos x="296" y="379"/>
                </a:cxn>
                <a:cxn ang="0">
                  <a:pos x="303" y="363"/>
                </a:cxn>
                <a:cxn ang="0">
                  <a:pos x="309" y="345"/>
                </a:cxn>
                <a:cxn ang="0">
                  <a:pos x="311" y="325"/>
                </a:cxn>
                <a:cxn ang="0">
                  <a:pos x="311" y="134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2" name="Freeform 12"/>
            <p:cNvSpPr>
              <a:spLocks noChangeAspect="1"/>
            </p:cNvSpPr>
            <p:nvPr/>
          </p:nvSpPr>
          <p:spPr bwMode="auto">
            <a:xfrm>
              <a:off x="4719" y="10020"/>
              <a:ext cx="367" cy="441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5" y="62"/>
                </a:cxn>
                <a:cxn ang="0">
                  <a:pos x="106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2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1" y="98"/>
                </a:cxn>
                <a:cxn ang="0">
                  <a:pos x="361" y="448"/>
                </a:cxn>
                <a:cxn ang="0">
                  <a:pos x="293" y="448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3" name="Freeform 13"/>
            <p:cNvSpPr>
              <a:spLocks noChangeAspect="1"/>
            </p:cNvSpPr>
            <p:nvPr/>
          </p:nvSpPr>
          <p:spPr bwMode="auto">
            <a:xfrm>
              <a:off x="5232" y="10020"/>
              <a:ext cx="607" cy="441"/>
            </a:xfrm>
            <a:custGeom>
              <a:avLst/>
              <a:gdLst/>
              <a:ahLst/>
              <a:cxnLst>
                <a:cxn ang="0">
                  <a:pos x="541" y="448"/>
                </a:cxn>
                <a:cxn ang="0">
                  <a:pos x="541" y="107"/>
                </a:cxn>
                <a:cxn ang="0">
                  <a:pos x="537" y="87"/>
                </a:cxn>
                <a:cxn ang="0">
                  <a:pos x="528" y="74"/>
                </a:cxn>
                <a:cxn ang="0">
                  <a:pos x="516" y="67"/>
                </a:cxn>
                <a:cxn ang="0">
                  <a:pos x="501" y="62"/>
                </a:cxn>
                <a:cxn ang="0">
                  <a:pos x="485" y="60"/>
                </a:cxn>
                <a:cxn ang="0">
                  <a:pos x="440" y="60"/>
                </a:cxn>
                <a:cxn ang="0">
                  <a:pos x="407" y="62"/>
                </a:cxn>
                <a:cxn ang="0">
                  <a:pos x="378" y="65"/>
                </a:cxn>
                <a:cxn ang="0">
                  <a:pos x="355" y="69"/>
                </a:cxn>
                <a:cxn ang="0">
                  <a:pos x="338" y="72"/>
                </a:cxn>
                <a:cxn ang="0">
                  <a:pos x="338" y="448"/>
                </a:cxn>
                <a:cxn ang="0">
                  <a:pos x="270" y="448"/>
                </a:cxn>
                <a:cxn ang="0">
                  <a:pos x="270" y="107"/>
                </a:cxn>
                <a:cxn ang="0">
                  <a:pos x="268" y="87"/>
                </a:cxn>
                <a:cxn ang="0">
                  <a:pos x="259" y="74"/>
                </a:cxn>
                <a:cxn ang="0">
                  <a:pos x="246" y="67"/>
                </a:cxn>
                <a:cxn ang="0">
                  <a:pos x="230" y="62"/>
                </a:cxn>
                <a:cxn ang="0">
                  <a:pos x="214" y="60"/>
                </a:cxn>
                <a:cxn ang="0">
                  <a:pos x="165" y="60"/>
                </a:cxn>
                <a:cxn ang="0">
                  <a:pos x="127" y="63"/>
                </a:cxn>
                <a:cxn ang="0">
                  <a:pos x="94" y="67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5" y="9"/>
                </a:cxn>
                <a:cxn ang="0">
                  <a:pos x="67" y="40"/>
                </a:cxn>
                <a:cxn ang="0">
                  <a:pos x="93" y="22"/>
                </a:cxn>
                <a:cxn ang="0">
                  <a:pos x="122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28" y="0"/>
                </a:cxn>
                <a:cxn ang="0">
                  <a:pos x="252" y="2"/>
                </a:cxn>
                <a:cxn ang="0">
                  <a:pos x="275" y="7"/>
                </a:cxn>
                <a:cxn ang="0">
                  <a:pos x="297" y="16"/>
                </a:cxn>
                <a:cxn ang="0">
                  <a:pos x="315" y="31"/>
                </a:cxn>
                <a:cxn ang="0">
                  <a:pos x="328" y="51"/>
                </a:cxn>
                <a:cxn ang="0">
                  <a:pos x="346" y="33"/>
                </a:cxn>
                <a:cxn ang="0">
                  <a:pos x="369" y="18"/>
                </a:cxn>
                <a:cxn ang="0">
                  <a:pos x="396" y="7"/>
                </a:cxn>
                <a:cxn ang="0">
                  <a:pos x="425" y="2"/>
                </a:cxn>
                <a:cxn ang="0">
                  <a:pos x="456" y="0"/>
                </a:cxn>
                <a:cxn ang="0">
                  <a:pos x="498" y="0"/>
                </a:cxn>
                <a:cxn ang="0">
                  <a:pos x="521" y="2"/>
                </a:cxn>
                <a:cxn ang="0">
                  <a:pos x="545" y="6"/>
                </a:cxn>
                <a:cxn ang="0">
                  <a:pos x="564" y="15"/>
                </a:cxn>
                <a:cxn ang="0">
                  <a:pos x="583" y="29"/>
                </a:cxn>
                <a:cxn ang="0">
                  <a:pos x="597" y="47"/>
                </a:cxn>
                <a:cxn ang="0">
                  <a:pos x="604" y="71"/>
                </a:cxn>
                <a:cxn ang="0">
                  <a:pos x="608" y="98"/>
                </a:cxn>
                <a:cxn ang="0">
                  <a:pos x="608" y="448"/>
                </a:cxn>
                <a:cxn ang="0">
                  <a:pos x="541" y="448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4" name="Freeform 14"/>
            <p:cNvSpPr>
              <a:spLocks noChangeAspect="1" noEditPoints="1"/>
            </p:cNvSpPr>
            <p:nvPr/>
          </p:nvSpPr>
          <p:spPr bwMode="auto">
            <a:xfrm>
              <a:off x="5986" y="9841"/>
              <a:ext cx="63" cy="61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67" y="84"/>
                </a:cxn>
                <a:cxn ang="0">
                  <a:pos x="0" y="84"/>
                </a:cxn>
                <a:cxn ang="0">
                  <a:pos x="0" y="617"/>
                </a:cxn>
                <a:cxn ang="0">
                  <a:pos x="0" y="178"/>
                </a:cxn>
                <a:cxn ang="0">
                  <a:pos x="67" y="178"/>
                </a:cxn>
                <a:cxn ang="0">
                  <a:pos x="67" y="617"/>
                </a:cxn>
                <a:cxn ang="0">
                  <a:pos x="0" y="617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5" name="Freeform 15"/>
            <p:cNvSpPr>
              <a:spLocks noChangeAspect="1" noEditPoints="1"/>
            </p:cNvSpPr>
            <p:nvPr/>
          </p:nvSpPr>
          <p:spPr bwMode="auto">
            <a:xfrm>
              <a:off x="6185" y="9841"/>
              <a:ext cx="356" cy="629"/>
            </a:xfrm>
            <a:custGeom>
              <a:avLst/>
              <a:gdLst/>
              <a:ahLst/>
              <a:cxnLst>
                <a:cxn ang="0">
                  <a:pos x="300" y="617"/>
                </a:cxn>
                <a:cxn ang="0">
                  <a:pos x="294" y="584"/>
                </a:cxn>
                <a:cxn ang="0">
                  <a:pos x="267" y="606"/>
                </a:cxn>
                <a:cxn ang="0">
                  <a:pos x="238" y="619"/>
                </a:cxn>
                <a:cxn ang="0">
                  <a:pos x="207" y="626"/>
                </a:cxn>
                <a:cxn ang="0">
                  <a:pos x="175" y="628"/>
                </a:cxn>
                <a:cxn ang="0">
                  <a:pos x="104" y="628"/>
                </a:cxn>
                <a:cxn ang="0">
                  <a:pos x="85" y="626"/>
                </a:cxn>
                <a:cxn ang="0">
                  <a:pos x="63" y="620"/>
                </a:cxn>
                <a:cxn ang="0">
                  <a:pos x="43" y="613"/>
                </a:cxn>
                <a:cxn ang="0">
                  <a:pos x="25" y="599"/>
                </a:cxn>
                <a:cxn ang="0">
                  <a:pos x="12" y="581"/>
                </a:cxn>
                <a:cxn ang="0">
                  <a:pos x="1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1" y="259"/>
                </a:cxn>
                <a:cxn ang="0">
                  <a:pos x="10" y="232"/>
                </a:cxn>
                <a:cxn ang="0">
                  <a:pos x="25" y="211"/>
                </a:cxn>
                <a:cxn ang="0">
                  <a:pos x="45" y="193"/>
                </a:cxn>
                <a:cxn ang="0">
                  <a:pos x="68" y="180"/>
                </a:cxn>
                <a:cxn ang="0">
                  <a:pos x="94" y="171"/>
                </a:cxn>
                <a:cxn ang="0">
                  <a:pos x="124" y="169"/>
                </a:cxn>
                <a:cxn ang="0">
                  <a:pos x="188" y="169"/>
                </a:cxn>
                <a:cxn ang="0">
                  <a:pos x="218" y="171"/>
                </a:cxn>
                <a:cxn ang="0">
                  <a:pos x="247" y="180"/>
                </a:cxn>
                <a:cxn ang="0">
                  <a:pos x="273" y="191"/>
                </a:cxn>
                <a:cxn ang="0">
                  <a:pos x="292" y="207"/>
                </a:cxn>
                <a:cxn ang="0">
                  <a:pos x="292" y="0"/>
                </a:cxn>
                <a:cxn ang="0">
                  <a:pos x="359" y="0"/>
                </a:cxn>
                <a:cxn ang="0">
                  <a:pos x="359" y="617"/>
                </a:cxn>
                <a:cxn ang="0">
                  <a:pos x="300" y="617"/>
                </a:cxn>
                <a:cxn ang="0">
                  <a:pos x="292" y="256"/>
                </a:cxn>
                <a:cxn ang="0">
                  <a:pos x="274" y="247"/>
                </a:cxn>
                <a:cxn ang="0">
                  <a:pos x="249" y="238"/>
                </a:cxn>
                <a:cxn ang="0">
                  <a:pos x="217" y="231"/>
                </a:cxn>
                <a:cxn ang="0">
                  <a:pos x="180" y="229"/>
                </a:cxn>
                <a:cxn ang="0">
                  <a:pos x="117" y="229"/>
                </a:cxn>
                <a:cxn ang="0">
                  <a:pos x="106" y="229"/>
                </a:cxn>
                <a:cxn ang="0">
                  <a:pos x="94" y="232"/>
                </a:cxn>
                <a:cxn ang="0">
                  <a:pos x="83" y="240"/>
                </a:cxn>
                <a:cxn ang="0">
                  <a:pos x="74" y="252"/>
                </a:cxn>
                <a:cxn ang="0">
                  <a:pos x="68" y="268"/>
                </a:cxn>
                <a:cxn ang="0">
                  <a:pos x="66" y="290"/>
                </a:cxn>
                <a:cxn ang="0">
                  <a:pos x="66" y="512"/>
                </a:cxn>
                <a:cxn ang="0">
                  <a:pos x="68" y="534"/>
                </a:cxn>
                <a:cxn ang="0">
                  <a:pos x="77" y="550"/>
                </a:cxn>
                <a:cxn ang="0">
                  <a:pos x="88" y="559"/>
                </a:cxn>
                <a:cxn ang="0">
                  <a:pos x="101" y="564"/>
                </a:cxn>
                <a:cxn ang="0">
                  <a:pos x="113" y="566"/>
                </a:cxn>
                <a:cxn ang="0">
                  <a:pos x="128" y="566"/>
                </a:cxn>
                <a:cxn ang="0">
                  <a:pos x="179" y="566"/>
                </a:cxn>
                <a:cxn ang="0">
                  <a:pos x="218" y="564"/>
                </a:cxn>
                <a:cxn ang="0">
                  <a:pos x="249" y="561"/>
                </a:cxn>
                <a:cxn ang="0">
                  <a:pos x="274" y="555"/>
                </a:cxn>
                <a:cxn ang="0">
                  <a:pos x="292" y="552"/>
                </a:cxn>
                <a:cxn ang="0">
                  <a:pos x="292" y="256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6" name="Freeform 16"/>
            <p:cNvSpPr>
              <a:spLocks noChangeAspect="1"/>
            </p:cNvSpPr>
            <p:nvPr/>
          </p:nvSpPr>
          <p:spPr bwMode="auto">
            <a:xfrm>
              <a:off x="6635" y="9904"/>
              <a:ext cx="293" cy="567"/>
            </a:xfrm>
            <a:custGeom>
              <a:avLst/>
              <a:gdLst/>
              <a:ahLst/>
              <a:cxnLst>
                <a:cxn ang="0">
                  <a:pos x="199" y="569"/>
                </a:cxn>
                <a:cxn ang="0">
                  <a:pos x="168" y="567"/>
                </a:cxn>
                <a:cxn ang="0">
                  <a:pos x="141" y="563"/>
                </a:cxn>
                <a:cxn ang="0">
                  <a:pos x="119" y="554"/>
                </a:cxn>
                <a:cxn ang="0">
                  <a:pos x="101" y="543"/>
                </a:cxn>
                <a:cxn ang="0">
                  <a:pos x="89" y="525"/>
                </a:cxn>
                <a:cxn ang="0">
                  <a:pos x="79" y="504"/>
                </a:cxn>
                <a:cxn ang="0">
                  <a:pos x="78" y="475"/>
                </a:cxn>
                <a:cxn ang="0">
                  <a:pos x="78" y="182"/>
                </a:cxn>
                <a:cxn ang="0">
                  <a:pos x="0" y="182"/>
                </a:cxn>
                <a:cxn ang="0">
                  <a:pos x="0" y="132"/>
                </a:cxn>
                <a:cxn ang="0">
                  <a:pos x="78" y="132"/>
                </a:cxn>
                <a:cxn ang="0">
                  <a:pos x="78" y="9"/>
                </a:cxn>
                <a:cxn ang="0">
                  <a:pos x="145" y="0"/>
                </a:cxn>
                <a:cxn ang="0">
                  <a:pos x="145" y="132"/>
                </a:cxn>
                <a:cxn ang="0">
                  <a:pos x="296" y="132"/>
                </a:cxn>
                <a:cxn ang="0">
                  <a:pos x="296" y="182"/>
                </a:cxn>
                <a:cxn ang="0">
                  <a:pos x="145" y="182"/>
                </a:cxn>
                <a:cxn ang="0">
                  <a:pos x="145" y="464"/>
                </a:cxn>
                <a:cxn ang="0">
                  <a:pos x="145" y="475"/>
                </a:cxn>
                <a:cxn ang="0">
                  <a:pos x="146" y="487"/>
                </a:cxn>
                <a:cxn ang="0">
                  <a:pos x="150" y="496"/>
                </a:cxn>
                <a:cxn ang="0">
                  <a:pos x="157" y="505"/>
                </a:cxn>
                <a:cxn ang="0">
                  <a:pos x="170" y="511"/>
                </a:cxn>
                <a:cxn ang="0">
                  <a:pos x="186" y="513"/>
                </a:cxn>
                <a:cxn ang="0">
                  <a:pos x="296" y="513"/>
                </a:cxn>
                <a:cxn ang="0">
                  <a:pos x="296" y="551"/>
                </a:cxn>
                <a:cxn ang="0">
                  <a:pos x="277" y="558"/>
                </a:cxn>
                <a:cxn ang="0">
                  <a:pos x="251" y="563"/>
                </a:cxn>
                <a:cxn ang="0">
                  <a:pos x="224" y="567"/>
                </a:cxn>
                <a:cxn ang="0">
                  <a:pos x="199" y="569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7" name="Freeform 17"/>
            <p:cNvSpPr>
              <a:spLocks noChangeAspect="1" noEditPoints="1"/>
            </p:cNvSpPr>
            <p:nvPr/>
          </p:nvSpPr>
          <p:spPr bwMode="auto">
            <a:xfrm>
              <a:off x="6928" y="9841"/>
              <a:ext cx="199" cy="808"/>
            </a:xfrm>
            <a:custGeom>
              <a:avLst/>
              <a:gdLst/>
              <a:ahLst/>
              <a:cxnLst>
                <a:cxn ang="0">
                  <a:pos x="67" y="803"/>
                </a:cxn>
                <a:cxn ang="0">
                  <a:pos x="56" y="803"/>
                </a:cxn>
                <a:cxn ang="0">
                  <a:pos x="40" y="801"/>
                </a:cxn>
                <a:cxn ang="0">
                  <a:pos x="20" y="799"/>
                </a:cxn>
                <a:cxn ang="0">
                  <a:pos x="0" y="794"/>
                </a:cxn>
                <a:cxn ang="0">
                  <a:pos x="0" y="747"/>
                </a:cxn>
                <a:cxn ang="0">
                  <a:pos x="54" y="747"/>
                </a:cxn>
                <a:cxn ang="0">
                  <a:pos x="78" y="747"/>
                </a:cxn>
                <a:cxn ang="0">
                  <a:pos x="96" y="743"/>
                </a:cxn>
                <a:cxn ang="0">
                  <a:pos x="110" y="736"/>
                </a:cxn>
                <a:cxn ang="0">
                  <a:pos x="121" y="727"/>
                </a:cxn>
                <a:cxn ang="0">
                  <a:pos x="130" y="711"/>
                </a:cxn>
                <a:cxn ang="0">
                  <a:pos x="134" y="689"/>
                </a:cxn>
                <a:cxn ang="0">
                  <a:pos x="135" y="660"/>
                </a:cxn>
                <a:cxn ang="0">
                  <a:pos x="135" y="178"/>
                </a:cxn>
                <a:cxn ang="0">
                  <a:pos x="202" y="178"/>
                </a:cxn>
                <a:cxn ang="0">
                  <a:pos x="202" y="664"/>
                </a:cxn>
                <a:cxn ang="0">
                  <a:pos x="201" y="700"/>
                </a:cxn>
                <a:cxn ang="0">
                  <a:pos x="193" y="730"/>
                </a:cxn>
                <a:cxn ang="0">
                  <a:pos x="181" y="754"/>
                </a:cxn>
                <a:cxn ang="0">
                  <a:pos x="166" y="772"/>
                </a:cxn>
                <a:cxn ang="0">
                  <a:pos x="146" y="786"/>
                </a:cxn>
                <a:cxn ang="0">
                  <a:pos x="123" y="795"/>
                </a:cxn>
                <a:cxn ang="0">
                  <a:pos x="96" y="801"/>
                </a:cxn>
                <a:cxn ang="0">
                  <a:pos x="67" y="803"/>
                </a:cxn>
                <a:cxn ang="0">
                  <a:pos x="135" y="84"/>
                </a:cxn>
                <a:cxn ang="0">
                  <a:pos x="135" y="0"/>
                </a:cxn>
                <a:cxn ang="0">
                  <a:pos x="202" y="0"/>
                </a:cxn>
                <a:cxn ang="0">
                  <a:pos x="202" y="84"/>
                </a:cxn>
                <a:cxn ang="0">
                  <a:pos x="135" y="84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8" name="Freeform 18"/>
            <p:cNvSpPr>
              <a:spLocks noChangeAspect="1"/>
            </p:cNvSpPr>
            <p:nvPr/>
          </p:nvSpPr>
          <p:spPr bwMode="auto">
            <a:xfrm>
              <a:off x="7221" y="10020"/>
              <a:ext cx="398" cy="619"/>
            </a:xfrm>
            <a:custGeom>
              <a:avLst/>
              <a:gdLst/>
              <a:ahLst/>
              <a:cxnLst>
                <a:cxn ang="0">
                  <a:pos x="168" y="617"/>
                </a:cxn>
                <a:cxn ang="0">
                  <a:pos x="103" y="617"/>
                </a:cxn>
                <a:cxn ang="0">
                  <a:pos x="174" y="43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206" y="345"/>
                </a:cxn>
                <a:cxn ang="0">
                  <a:pos x="208" y="345"/>
                </a:cxn>
                <a:cxn ang="0">
                  <a:pos x="329" y="0"/>
                </a:cxn>
                <a:cxn ang="0">
                  <a:pos x="394" y="0"/>
                </a:cxn>
                <a:cxn ang="0">
                  <a:pos x="168" y="617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39" name="Rectangle 19"/>
            <p:cNvSpPr>
              <a:spLocks noChangeAspect="1" noChangeArrowheads="1"/>
            </p:cNvSpPr>
            <p:nvPr/>
          </p:nvSpPr>
          <p:spPr bwMode="auto">
            <a:xfrm>
              <a:off x="7714" y="9841"/>
              <a:ext cx="63" cy="619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40" name="Rectangle 20"/>
            <p:cNvSpPr>
              <a:spLocks noChangeAspect="1" noChangeArrowheads="1"/>
            </p:cNvSpPr>
            <p:nvPr/>
          </p:nvSpPr>
          <p:spPr bwMode="auto">
            <a:xfrm>
              <a:off x="7934" y="9841"/>
              <a:ext cx="63" cy="619"/>
            </a:xfrm>
            <a:prstGeom prst="rect">
              <a:avLst/>
            </a:prstGeom>
            <a:solidFill>
              <a:srgbClr val="84715E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41" name="Freeform 21"/>
            <p:cNvSpPr>
              <a:spLocks noChangeAspect="1" noEditPoints="1"/>
            </p:cNvSpPr>
            <p:nvPr/>
          </p:nvSpPr>
          <p:spPr bwMode="auto">
            <a:xfrm>
              <a:off x="8112" y="10020"/>
              <a:ext cx="367" cy="451"/>
            </a:xfrm>
            <a:custGeom>
              <a:avLst/>
              <a:gdLst/>
              <a:ahLst/>
              <a:cxnLst>
                <a:cxn ang="0">
                  <a:pos x="304" y="439"/>
                </a:cxn>
                <a:cxn ang="0">
                  <a:pos x="302" y="422"/>
                </a:cxn>
                <a:cxn ang="0">
                  <a:pos x="299" y="406"/>
                </a:cxn>
                <a:cxn ang="0">
                  <a:pos x="273" y="437"/>
                </a:cxn>
                <a:cxn ang="0">
                  <a:pos x="230" y="455"/>
                </a:cxn>
                <a:cxn ang="0">
                  <a:pos x="114" y="459"/>
                </a:cxn>
                <a:cxn ang="0">
                  <a:pos x="55" y="446"/>
                </a:cxn>
                <a:cxn ang="0">
                  <a:pos x="15" y="412"/>
                </a:cxn>
                <a:cxn ang="0">
                  <a:pos x="0" y="359"/>
                </a:cxn>
                <a:cxn ang="0">
                  <a:pos x="4" y="276"/>
                </a:cxn>
                <a:cxn ang="0">
                  <a:pos x="26" y="228"/>
                </a:cxn>
                <a:cxn ang="0">
                  <a:pos x="67" y="199"/>
                </a:cxn>
                <a:cxn ang="0">
                  <a:pos x="125" y="190"/>
                </a:cxn>
                <a:cxn ang="0">
                  <a:pos x="290" y="116"/>
                </a:cxn>
                <a:cxn ang="0">
                  <a:pos x="281" y="81"/>
                </a:cxn>
                <a:cxn ang="0">
                  <a:pos x="257" y="65"/>
                </a:cxn>
                <a:cxn ang="0">
                  <a:pos x="219" y="60"/>
                </a:cxn>
                <a:cxn ang="0">
                  <a:pos x="29" y="20"/>
                </a:cxn>
                <a:cxn ang="0">
                  <a:pos x="80" y="4"/>
                </a:cxn>
                <a:cxn ang="0">
                  <a:pos x="134" y="0"/>
                </a:cxn>
                <a:cxn ang="0">
                  <a:pos x="254" y="2"/>
                </a:cxn>
                <a:cxn ang="0">
                  <a:pos x="299" y="13"/>
                </a:cxn>
                <a:cxn ang="0">
                  <a:pos x="335" y="38"/>
                </a:cxn>
                <a:cxn ang="0">
                  <a:pos x="353" y="81"/>
                </a:cxn>
                <a:cxn ang="0">
                  <a:pos x="357" y="303"/>
                </a:cxn>
                <a:cxn ang="0">
                  <a:pos x="358" y="385"/>
                </a:cxn>
                <a:cxn ang="0">
                  <a:pos x="366" y="448"/>
                </a:cxn>
                <a:cxn ang="0">
                  <a:pos x="290" y="240"/>
                </a:cxn>
                <a:cxn ang="0">
                  <a:pos x="109" y="242"/>
                </a:cxn>
                <a:cxn ang="0">
                  <a:pos x="78" y="258"/>
                </a:cxn>
                <a:cxn ang="0">
                  <a:pos x="67" y="298"/>
                </a:cxn>
                <a:cxn ang="0">
                  <a:pos x="71" y="370"/>
                </a:cxn>
                <a:cxn ang="0">
                  <a:pos x="93" y="395"/>
                </a:cxn>
                <a:cxn ang="0">
                  <a:pos x="127" y="403"/>
                </a:cxn>
                <a:cxn ang="0">
                  <a:pos x="236" y="401"/>
                </a:cxn>
                <a:cxn ang="0">
                  <a:pos x="266" y="388"/>
                </a:cxn>
                <a:cxn ang="0">
                  <a:pos x="286" y="356"/>
                </a:cxn>
                <a:cxn ang="0">
                  <a:pos x="290" y="240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42" name="Freeform 22"/>
            <p:cNvSpPr>
              <a:spLocks noChangeAspect="1"/>
            </p:cNvSpPr>
            <p:nvPr/>
          </p:nvSpPr>
          <p:spPr bwMode="auto">
            <a:xfrm>
              <a:off x="8614" y="10020"/>
              <a:ext cx="367" cy="441"/>
            </a:xfrm>
            <a:custGeom>
              <a:avLst/>
              <a:gdLst/>
              <a:ahLst/>
              <a:cxnLst>
                <a:cxn ang="0">
                  <a:pos x="293" y="448"/>
                </a:cxn>
                <a:cxn ang="0">
                  <a:pos x="293" y="107"/>
                </a:cxn>
                <a:cxn ang="0">
                  <a:pos x="289" y="87"/>
                </a:cxn>
                <a:cxn ang="0">
                  <a:pos x="280" y="74"/>
                </a:cxn>
                <a:cxn ang="0">
                  <a:pos x="267" y="67"/>
                </a:cxn>
                <a:cxn ang="0">
                  <a:pos x="253" y="62"/>
                </a:cxn>
                <a:cxn ang="0">
                  <a:pos x="237" y="60"/>
                </a:cxn>
                <a:cxn ang="0">
                  <a:pos x="168" y="60"/>
                </a:cxn>
                <a:cxn ang="0">
                  <a:pos x="136" y="62"/>
                </a:cxn>
                <a:cxn ang="0">
                  <a:pos x="107" y="65"/>
                </a:cxn>
                <a:cxn ang="0">
                  <a:pos x="83" y="69"/>
                </a:cxn>
                <a:cxn ang="0">
                  <a:pos x="67" y="72"/>
                </a:cxn>
                <a:cxn ang="0">
                  <a:pos x="67" y="448"/>
                </a:cxn>
                <a:cxn ang="0">
                  <a:pos x="0" y="448"/>
                </a:cxn>
                <a:cxn ang="0">
                  <a:pos x="0" y="9"/>
                </a:cxn>
                <a:cxn ang="0">
                  <a:pos x="63" y="9"/>
                </a:cxn>
                <a:cxn ang="0">
                  <a:pos x="67" y="40"/>
                </a:cxn>
                <a:cxn ang="0">
                  <a:pos x="92" y="22"/>
                </a:cxn>
                <a:cxn ang="0">
                  <a:pos x="121" y="9"/>
                </a:cxn>
                <a:cxn ang="0">
                  <a:pos x="152" y="2"/>
                </a:cxn>
                <a:cxn ang="0">
                  <a:pos x="183" y="0"/>
                </a:cxn>
                <a:cxn ang="0">
                  <a:pos x="249" y="0"/>
                </a:cxn>
                <a:cxn ang="0">
                  <a:pos x="275" y="2"/>
                </a:cxn>
                <a:cxn ang="0">
                  <a:pos x="296" y="6"/>
                </a:cxn>
                <a:cxn ang="0">
                  <a:pos x="318" y="15"/>
                </a:cxn>
                <a:cxn ang="0">
                  <a:pos x="334" y="29"/>
                </a:cxn>
                <a:cxn ang="0">
                  <a:pos x="349" y="47"/>
                </a:cxn>
                <a:cxn ang="0">
                  <a:pos x="358" y="71"/>
                </a:cxn>
                <a:cxn ang="0">
                  <a:pos x="360" y="98"/>
                </a:cxn>
                <a:cxn ang="0">
                  <a:pos x="360" y="448"/>
                </a:cxn>
                <a:cxn ang="0">
                  <a:pos x="293" y="448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56343" name="Freeform 23"/>
            <p:cNvSpPr>
              <a:spLocks noChangeAspect="1" noEditPoints="1"/>
            </p:cNvSpPr>
            <p:nvPr/>
          </p:nvSpPr>
          <p:spPr bwMode="auto">
            <a:xfrm>
              <a:off x="9107" y="9841"/>
              <a:ext cx="367" cy="629"/>
            </a:xfrm>
            <a:custGeom>
              <a:avLst/>
              <a:gdLst/>
              <a:ahLst/>
              <a:cxnLst>
                <a:cxn ang="0">
                  <a:pos x="302" y="617"/>
                </a:cxn>
                <a:cxn ang="0">
                  <a:pos x="295" y="584"/>
                </a:cxn>
                <a:cxn ang="0">
                  <a:pos x="269" y="606"/>
                </a:cxn>
                <a:cxn ang="0">
                  <a:pos x="240" y="619"/>
                </a:cxn>
                <a:cxn ang="0">
                  <a:pos x="210" y="626"/>
                </a:cxn>
                <a:cxn ang="0">
                  <a:pos x="177" y="628"/>
                </a:cxn>
                <a:cxn ang="0">
                  <a:pos x="107" y="628"/>
                </a:cxn>
                <a:cxn ang="0">
                  <a:pos x="87" y="626"/>
                </a:cxn>
                <a:cxn ang="0">
                  <a:pos x="65" y="620"/>
                </a:cxn>
                <a:cxn ang="0">
                  <a:pos x="45" y="613"/>
                </a:cxn>
                <a:cxn ang="0">
                  <a:pos x="27" y="599"/>
                </a:cxn>
                <a:cxn ang="0">
                  <a:pos x="13" y="581"/>
                </a:cxn>
                <a:cxn ang="0">
                  <a:pos x="3" y="557"/>
                </a:cxn>
                <a:cxn ang="0">
                  <a:pos x="0" y="527"/>
                </a:cxn>
                <a:cxn ang="0">
                  <a:pos x="0" y="292"/>
                </a:cxn>
                <a:cxn ang="0">
                  <a:pos x="3" y="259"/>
                </a:cxn>
                <a:cxn ang="0">
                  <a:pos x="13" y="232"/>
                </a:cxn>
                <a:cxn ang="0">
                  <a:pos x="27" y="211"/>
                </a:cxn>
                <a:cxn ang="0">
                  <a:pos x="45" y="193"/>
                </a:cxn>
                <a:cxn ang="0">
                  <a:pos x="69" y="180"/>
                </a:cxn>
                <a:cxn ang="0">
                  <a:pos x="96" y="171"/>
                </a:cxn>
                <a:cxn ang="0">
                  <a:pos x="126" y="169"/>
                </a:cxn>
                <a:cxn ang="0">
                  <a:pos x="190" y="169"/>
                </a:cxn>
                <a:cxn ang="0">
                  <a:pos x="220" y="171"/>
                </a:cxn>
                <a:cxn ang="0">
                  <a:pos x="249" y="180"/>
                </a:cxn>
                <a:cxn ang="0">
                  <a:pos x="275" y="191"/>
                </a:cxn>
                <a:cxn ang="0">
                  <a:pos x="295" y="207"/>
                </a:cxn>
                <a:cxn ang="0">
                  <a:pos x="295" y="0"/>
                </a:cxn>
                <a:cxn ang="0">
                  <a:pos x="361" y="0"/>
                </a:cxn>
                <a:cxn ang="0">
                  <a:pos x="361" y="617"/>
                </a:cxn>
                <a:cxn ang="0">
                  <a:pos x="302" y="617"/>
                </a:cxn>
                <a:cxn ang="0">
                  <a:pos x="295" y="256"/>
                </a:cxn>
                <a:cxn ang="0">
                  <a:pos x="275" y="247"/>
                </a:cxn>
                <a:cxn ang="0">
                  <a:pos x="249" y="238"/>
                </a:cxn>
                <a:cxn ang="0">
                  <a:pos x="219" y="231"/>
                </a:cxn>
                <a:cxn ang="0">
                  <a:pos x="182" y="229"/>
                </a:cxn>
                <a:cxn ang="0">
                  <a:pos x="119" y="229"/>
                </a:cxn>
                <a:cxn ang="0">
                  <a:pos x="108" y="229"/>
                </a:cxn>
                <a:cxn ang="0">
                  <a:pos x="96" y="232"/>
                </a:cxn>
                <a:cxn ang="0">
                  <a:pos x="85" y="240"/>
                </a:cxn>
                <a:cxn ang="0">
                  <a:pos x="76" y="252"/>
                </a:cxn>
                <a:cxn ang="0">
                  <a:pos x="70" y="268"/>
                </a:cxn>
                <a:cxn ang="0">
                  <a:pos x="69" y="290"/>
                </a:cxn>
                <a:cxn ang="0">
                  <a:pos x="69" y="512"/>
                </a:cxn>
                <a:cxn ang="0">
                  <a:pos x="70" y="534"/>
                </a:cxn>
                <a:cxn ang="0">
                  <a:pos x="78" y="550"/>
                </a:cxn>
                <a:cxn ang="0">
                  <a:pos x="88" y="559"/>
                </a:cxn>
                <a:cxn ang="0">
                  <a:pos x="103" y="564"/>
                </a:cxn>
                <a:cxn ang="0">
                  <a:pos x="116" y="566"/>
                </a:cxn>
                <a:cxn ang="0">
                  <a:pos x="130" y="566"/>
                </a:cxn>
                <a:cxn ang="0">
                  <a:pos x="181" y="566"/>
                </a:cxn>
                <a:cxn ang="0">
                  <a:pos x="220" y="564"/>
                </a:cxn>
                <a:cxn ang="0">
                  <a:pos x="251" y="561"/>
                </a:cxn>
                <a:cxn ang="0">
                  <a:pos x="276" y="555"/>
                </a:cxn>
                <a:cxn ang="0">
                  <a:pos x="295" y="552"/>
                </a:cxn>
                <a:cxn ang="0">
                  <a:pos x="295" y="256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</p:grpSp>
      <p:pic>
        <p:nvPicPr>
          <p:cNvPr id="13316" name="Picture 2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11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568825" y="3648075"/>
            <a:ext cx="4325938" cy="86042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5E0000"/>
              </a:gs>
            </a:gsLst>
            <a:lin ang="0" scaled="1"/>
          </a:gra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  <a:latin typeface="Calibri" pitchFamily="34" charset="0"/>
              </a:rPr>
              <a:t>Sundhedskoordinationsudvalget</a:t>
            </a:r>
          </a:p>
          <a:p>
            <a:r>
              <a:rPr lang="da-DK" b="1">
                <a:solidFill>
                  <a:schemeClr val="bg1"/>
                </a:solidFill>
                <a:latin typeface="Calibri" pitchFamily="34" charset="0"/>
              </a:rPr>
              <a:t>18. maj 2009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81000" y="6096000"/>
            <a:ext cx="3221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b="1"/>
              <a:t>Jens.Peter.Jensen@midtlab.dk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FE660D32-5486-47C6-831C-7278EC923861}" type="slidenum">
              <a:rPr lang="da-DK" sz="900" b="1">
                <a:solidFill>
                  <a:schemeClr val="accent2"/>
                </a:solidFill>
              </a:rPr>
              <a:pPr eaLnBrk="0" hangingPunct="0"/>
              <a:t>10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4D4D4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6868" name="Picture 9" descr="cof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1063"/>
            <a:ext cx="91440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828925" y="606425"/>
            <a:ext cx="3243263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Open Health – Co-Creation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824163" y="1204913"/>
            <a:ext cx="6080125" cy="4752975"/>
          </a:xfrm>
          <a:prstGeom prst="rect">
            <a:avLst/>
          </a:prstGeom>
          <a:solidFill>
            <a:srgbClr val="FFFFCC"/>
          </a:solidFill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b="1">
                <a:solidFill>
                  <a:srgbClr val="336699"/>
                </a:solidFill>
              </a:rPr>
              <a:t>	</a:t>
            </a:r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Erfaringer (1):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Det vigtige er motivation, ikke medicin. Ydelser skal tilrettelægges, så de støder til menneskers eksisterende motivation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Tilrettelæg ydelser i forhold til mennesker og ikke i forhold til sygdomme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Skab meningsfulde målemetoder: målinger skal være nyttige for borgerne selv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Der skal skabes en ’tilvalgssituation’ – derfor er det</a:t>
            </a: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vigtigt at gøre det attraktivt at deltage</a:t>
            </a: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DEB03864-F5CE-49FA-88E0-5ACA2127A7E6}" type="slidenum">
              <a:rPr lang="da-DK" sz="900" b="1">
                <a:solidFill>
                  <a:schemeClr val="accent2"/>
                </a:solidFill>
              </a:rPr>
              <a:pPr eaLnBrk="0" hangingPunct="0"/>
              <a:t>11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4D4D4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7892" name="Picture 5" descr="av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3125"/>
            <a:ext cx="91440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9088" y="581025"/>
            <a:ext cx="3243262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Open Health – Co-Creation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298450" y="1479550"/>
            <a:ext cx="6080125" cy="4448175"/>
          </a:xfrm>
          <a:prstGeom prst="rect">
            <a:avLst/>
          </a:prstGeom>
          <a:solidFill>
            <a:srgbClr val="FFFFCC"/>
          </a:solidFill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b="1">
                <a:solidFill>
                  <a:srgbClr val="336699"/>
                </a:solidFill>
              </a:rPr>
              <a:t>	</a:t>
            </a:r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Erfaringer (2):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Gør brug af sociale netværk, der etableres ad hoc, eller eksisterende netværk.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Lad borgerne selv eje systemet og husk, at intet kan gøres færdigt fra starten.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I stedet for at tilbyde systemer skal der tilbydes værktøj til borgerne, så de selv kan tilrettelægge systemer</a:t>
            </a:r>
          </a:p>
          <a:p>
            <a:pPr marL="457200" indent="-457200"/>
            <a:endParaRPr lang="da-DK" sz="2000" b="1">
              <a:solidFill>
                <a:srgbClr val="336699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	Etc.</a:t>
            </a:r>
          </a:p>
          <a:p>
            <a:pPr marL="457200" indent="-457200"/>
            <a:r>
              <a:rPr lang="da-DK" sz="2000" b="1">
                <a:solidFill>
                  <a:srgbClr val="336699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A7D31793-00D8-408C-B7DE-8BA9B25DE87D}" type="slidenum">
              <a:rPr lang="da-DK" sz="900" b="1">
                <a:solidFill>
                  <a:schemeClr val="accent2"/>
                </a:solidFill>
              </a:rPr>
              <a:pPr eaLnBrk="0" hangingPunct="0"/>
              <a:t>12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4D4D4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8916" name="Picture 8" descr="hand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8363"/>
            <a:ext cx="91440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319088" y="581025"/>
            <a:ext cx="6435725" cy="485775"/>
          </a:xfrm>
          <a:prstGeom prst="rect">
            <a:avLst/>
          </a:prstGeom>
          <a:solidFill>
            <a:srgbClr val="008080"/>
          </a:solidFill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Gerilja ledelse – Akershus Universitetssykehus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444625" y="1944688"/>
            <a:ext cx="6080125" cy="3406775"/>
          </a:xfrm>
          <a:prstGeom prst="rect">
            <a:avLst/>
          </a:prstGeom>
          <a:solidFill>
            <a:srgbClr val="008080"/>
          </a:solidFill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</a:rPr>
              <a:t>	</a:t>
            </a: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Lille gruppe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Korte processer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Hurtige beslutninger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Gode medarbejdere med autoritet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Vidt forskellige kompetencer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Arbejde på tværs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Fuldmagt til alle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”Generalstjerner”</a:t>
            </a:r>
          </a:p>
          <a:p>
            <a:pPr marL="457200" indent="-457200">
              <a:buFontTx/>
              <a:buChar char="•"/>
            </a:pPr>
            <a:r>
              <a:rPr lang="da-DK" b="1">
                <a:solidFill>
                  <a:srgbClr val="FFFF99"/>
                </a:solidFill>
                <a:latin typeface="Calibri" pitchFamily="34" charset="0"/>
              </a:rPr>
              <a:t>	Just do it!</a:t>
            </a:r>
            <a:r>
              <a:rPr lang="da-DK" b="1">
                <a:solidFill>
                  <a:srgbClr val="FFCCFF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0EFAF621-77D7-4D1F-A6C3-9F388B1D9DD7}" type="slidenum">
              <a:rPr lang="da-DK" sz="900" b="1">
                <a:solidFill>
                  <a:schemeClr val="accent2"/>
                </a:solidFill>
              </a:rPr>
              <a:pPr eaLnBrk="0" hangingPunct="0"/>
              <a:t>13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28675"/>
            <a:ext cx="9144000" cy="5322888"/>
          </a:xfrm>
          <a:solidFill>
            <a:srgbClr val="333333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600" b="1" smtClean="0">
                <a:solidFill>
                  <a:srgbClr val="FFFF66"/>
                </a:solidFill>
              </a:rPr>
              <a:t>	</a:t>
            </a:r>
          </a:p>
        </p:txBody>
      </p:sp>
      <p:pic>
        <p:nvPicPr>
          <p:cNvPr id="39939" name="Picture 10" descr="left_big_picture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7088"/>
            <a:ext cx="36734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93713" y="963613"/>
            <a:ext cx="52498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At arbejde med prototyper er at: 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240088" y="1992313"/>
            <a:ext cx="5192712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Bryde en problemstilling ned i</a:t>
            </a:r>
          </a:p>
          <a:p>
            <a:r>
              <a:rPr lang="da-DK"/>
              <a:t>håndterbare elementer 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2874963" y="3108325"/>
            <a:ext cx="51927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Handle, før man kender svarene 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266950" y="3948113"/>
            <a:ext cx="673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Opsøge fejl såvel som heldet og tilfældet 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925763" y="5186363"/>
            <a:ext cx="5965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Danne ideer, man ellers ikke ville få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168B7608-90D4-4E87-B86A-A9654D518E0B}" type="slidenum">
              <a:rPr lang="da-DK" sz="900" b="1">
                <a:solidFill>
                  <a:schemeClr val="accent2"/>
                </a:solidFill>
              </a:rPr>
              <a:pPr eaLnBrk="0" hangingPunct="0"/>
              <a:t>14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3333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600" b="1" smtClean="0">
                <a:solidFill>
                  <a:srgbClr val="FFFF66"/>
                </a:solidFill>
              </a:rPr>
              <a:t>	</a:t>
            </a:r>
          </a:p>
        </p:txBody>
      </p:sp>
      <p:pic>
        <p:nvPicPr>
          <p:cNvPr id="40963" name="Picture 7" descr="294294main_image_1231_1024-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2475"/>
            <a:ext cx="9144000" cy="54356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751388" y="1936750"/>
            <a:ext cx="4159250" cy="4505325"/>
          </a:xfrm>
          <a:prstGeom prst="rect">
            <a:avLst/>
          </a:prstGeom>
          <a:solidFill>
            <a:srgbClr val="FF3300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1800" b="1"/>
              <a:t>”På en måde var vores </a:t>
            </a:r>
          </a:p>
          <a:p>
            <a:pPr>
              <a:defRPr/>
            </a:pPr>
            <a:r>
              <a:rPr lang="da-DK" sz="1800" b="1"/>
              <a:t>prototype selve produktet. </a:t>
            </a:r>
          </a:p>
          <a:p>
            <a:pPr>
              <a:defRPr/>
            </a:pPr>
            <a:r>
              <a:rPr lang="da-DK" sz="1800" b="1"/>
              <a:t>Vi ville bare gerne have </a:t>
            </a:r>
          </a:p>
          <a:p>
            <a:pPr>
              <a:defRPr/>
            </a:pPr>
            <a:r>
              <a:rPr lang="da-DK" sz="1800" b="1"/>
              <a:t>svar på nogle grundlæggende</a:t>
            </a:r>
          </a:p>
          <a:p>
            <a:pPr>
              <a:defRPr/>
            </a:pPr>
            <a:r>
              <a:rPr lang="da-DK" sz="1800" b="1"/>
              <a:t>spørgsmål, før vi gik ud og</a:t>
            </a:r>
          </a:p>
          <a:p>
            <a:pPr>
              <a:defRPr/>
            </a:pPr>
            <a:r>
              <a:rPr lang="da-DK" sz="1800" b="1"/>
              <a:t>bad om større bevillinger. </a:t>
            </a:r>
          </a:p>
          <a:p>
            <a:pPr>
              <a:defRPr/>
            </a:pPr>
            <a:r>
              <a:rPr lang="da-DK" sz="1800" b="1"/>
              <a:t>Og deri var prototypens </a:t>
            </a:r>
          </a:p>
          <a:p>
            <a:pPr>
              <a:defRPr/>
            </a:pPr>
            <a:r>
              <a:rPr lang="da-DK" sz="1800" b="1"/>
              <a:t>skønhed: Den giver dig </a:t>
            </a:r>
          </a:p>
          <a:p>
            <a:pPr>
              <a:defRPr/>
            </a:pPr>
            <a:r>
              <a:rPr lang="da-DK" sz="1800" b="1"/>
              <a:t>lov til at prøve en masse</a:t>
            </a:r>
          </a:p>
          <a:p>
            <a:pPr>
              <a:defRPr/>
            </a:pPr>
            <a:r>
              <a:rPr lang="da-DK" sz="1800" b="1"/>
              <a:t>ting på kort tid uden at bruge</a:t>
            </a:r>
          </a:p>
          <a:p>
            <a:pPr>
              <a:defRPr/>
            </a:pPr>
            <a:r>
              <a:rPr lang="da-DK" sz="1800" b="1"/>
              <a:t>en masse penge. Der var </a:t>
            </a:r>
          </a:p>
          <a:p>
            <a:pPr>
              <a:defRPr/>
            </a:pPr>
            <a:r>
              <a:rPr lang="da-DK" sz="1800" b="1"/>
              <a:t>mange der inden prototypen tvivlede på ideens værdi</a:t>
            </a:r>
          </a:p>
          <a:p>
            <a:pPr>
              <a:defRPr/>
            </a:pPr>
            <a:r>
              <a:rPr lang="da-DK" sz="1800" b="1"/>
              <a:t>i praksis, og vi vidste heller </a:t>
            </a:r>
          </a:p>
          <a:p>
            <a:pPr>
              <a:defRPr/>
            </a:pPr>
            <a:r>
              <a:rPr lang="da-DK" sz="1800" b="1"/>
              <a:t>ikke selv, om vores ideer </a:t>
            </a:r>
          </a:p>
          <a:p>
            <a:pPr>
              <a:defRPr/>
            </a:pPr>
            <a:r>
              <a:rPr lang="da-DK" sz="1800" b="1"/>
              <a:t>havde bærekraft.”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06375" y="268288"/>
            <a:ext cx="4316413" cy="2857500"/>
          </a:xfrm>
          <a:prstGeom prst="rect">
            <a:avLst/>
          </a:prstGeom>
          <a:solidFill>
            <a:srgbClr val="FF3300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1800" b="1"/>
              <a:t>”Prototyper er af afgørende</a:t>
            </a:r>
          </a:p>
          <a:p>
            <a:pPr>
              <a:defRPr/>
            </a:pPr>
            <a:r>
              <a:rPr lang="da-DK" sz="1800" b="1"/>
              <a:t>vigtighed for innovation.</a:t>
            </a:r>
          </a:p>
          <a:p>
            <a:pPr>
              <a:defRPr/>
            </a:pPr>
            <a:r>
              <a:rPr lang="da-DK" sz="1800" b="1"/>
              <a:t>Ideer kan testes og verificeres</a:t>
            </a:r>
          </a:p>
          <a:p>
            <a:pPr>
              <a:defRPr/>
            </a:pPr>
            <a:r>
              <a:rPr lang="da-DK" sz="1800" b="1"/>
              <a:t>hurtigt ved hjælp af prototyper. </a:t>
            </a:r>
          </a:p>
          <a:p>
            <a:pPr>
              <a:defRPr/>
            </a:pPr>
            <a:r>
              <a:rPr lang="da-DK" sz="1800" b="1"/>
              <a:t>Én prototype er mere værd end</a:t>
            </a:r>
          </a:p>
          <a:p>
            <a:pPr>
              <a:defRPr/>
            </a:pPr>
            <a:r>
              <a:rPr lang="da-DK" sz="1800" b="1"/>
              <a:t>tusinde ord. En god prototype </a:t>
            </a:r>
          </a:p>
          <a:p>
            <a:pPr>
              <a:defRPr/>
            </a:pPr>
            <a:r>
              <a:rPr lang="da-DK" sz="1800" b="1"/>
              <a:t>har en mere overbevisende</a:t>
            </a:r>
          </a:p>
          <a:p>
            <a:pPr>
              <a:defRPr/>
            </a:pPr>
            <a:r>
              <a:rPr lang="da-DK" sz="1800" b="1"/>
              <a:t>kommunikationskraft </a:t>
            </a:r>
          </a:p>
          <a:p>
            <a:pPr>
              <a:defRPr/>
            </a:pPr>
            <a:r>
              <a:rPr lang="da-DK" sz="1800" b="1"/>
              <a:t>end nogen analyse kan præstere.”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369888" y="4100513"/>
            <a:ext cx="3178175" cy="1758950"/>
          </a:xfrm>
          <a:prstGeom prst="rect">
            <a:avLst/>
          </a:prstGeom>
          <a:solidFill>
            <a:srgbClr val="33CCFF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1800" b="1"/>
              <a:t>Jeffrey Bauer,</a:t>
            </a:r>
          </a:p>
          <a:p>
            <a:pPr>
              <a:defRPr/>
            </a:pPr>
            <a:r>
              <a:rPr lang="da-DK" sz="1800" b="1"/>
              <a:t>Chief Project Manager </a:t>
            </a:r>
          </a:p>
          <a:p>
            <a:pPr>
              <a:defRPr/>
            </a:pPr>
            <a:r>
              <a:rPr lang="da-DK" sz="1800" b="1"/>
              <a:t>NASA Dryden</a:t>
            </a:r>
          </a:p>
          <a:p>
            <a:pPr>
              <a:defRPr/>
            </a:pPr>
            <a:r>
              <a:rPr lang="da-DK" sz="1800" b="1"/>
              <a:t>Flight Research </a:t>
            </a:r>
          </a:p>
          <a:p>
            <a:pPr>
              <a:defRPr/>
            </a:pPr>
            <a:r>
              <a:rPr lang="da-DK" sz="1800" b="1"/>
              <a:t>Center in Edwards,</a:t>
            </a:r>
          </a:p>
          <a:p>
            <a:pPr>
              <a:defRPr/>
            </a:pPr>
            <a:r>
              <a:rPr lang="da-DK" sz="1800" b="1"/>
              <a:t>California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049838" y="434975"/>
            <a:ext cx="2720975" cy="660400"/>
          </a:xfrm>
          <a:prstGeom prst="rect">
            <a:avLst/>
          </a:prstGeom>
          <a:solidFill>
            <a:srgbClr val="66CCFF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1800" b="1"/>
              <a:t>ASK – Academy Sharing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da-DK" sz="1900" smtClean="0">
                <a:solidFill>
                  <a:schemeClr val="tx1"/>
                </a:solidFill>
              </a:rPr>
              <a:t>Design fra PROFESSION til FELT</a:t>
            </a:r>
            <a:endParaRPr lang="en-US" sz="1900" smtClean="0">
              <a:solidFill>
                <a:schemeClr val="tx1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138" y="2159000"/>
            <a:ext cx="3409950" cy="3725863"/>
          </a:xfrm>
          <a:solidFill>
            <a:srgbClr val="6476AE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a-DK" smtClean="0"/>
              <a:t>	</a:t>
            </a:r>
            <a:endParaRPr lang="da-DK" b="1" smtClean="0"/>
          </a:p>
          <a:p>
            <a:pPr>
              <a:buFont typeface="Wingdings" pitchFamily="2" charset="2"/>
              <a:buNone/>
            </a:pPr>
            <a:r>
              <a:rPr lang="da-DK" smtClean="0">
                <a:solidFill>
                  <a:schemeClr val="bg1"/>
                </a:solidFill>
              </a:rPr>
              <a:t>	PROFESSION</a:t>
            </a:r>
          </a:p>
          <a:p>
            <a:endParaRPr lang="da-DK" sz="900" smtClean="0">
              <a:solidFill>
                <a:schemeClr val="bg1"/>
              </a:solidFill>
            </a:endParaRPr>
          </a:p>
          <a:p>
            <a:r>
              <a:rPr lang="da-DK" sz="1800" smtClean="0">
                <a:solidFill>
                  <a:schemeClr val="bg1"/>
                </a:solidFill>
              </a:rPr>
              <a:t>Formgivning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Fokus på produkterne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Artefakter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Tilføre æstetisk værdi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Designer</a:t>
            </a: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84675" y="2159000"/>
            <a:ext cx="3532188" cy="3725863"/>
          </a:xfrm>
          <a:solidFill>
            <a:srgbClr val="990033"/>
          </a:solidFill>
          <a:ln>
            <a:solidFill>
              <a:srgbClr val="990033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a-DK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da-DK" sz="2000" smtClean="0">
                <a:solidFill>
                  <a:schemeClr val="bg1"/>
                </a:solidFill>
              </a:rPr>
              <a:t>	FELT</a:t>
            </a:r>
            <a:endParaRPr lang="da-DK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da-DK" sz="900" smtClean="0">
              <a:solidFill>
                <a:schemeClr val="bg1"/>
              </a:solidFill>
            </a:endParaRPr>
          </a:p>
          <a:p>
            <a:r>
              <a:rPr lang="da-DK" sz="1800" smtClean="0">
                <a:solidFill>
                  <a:schemeClr val="bg1"/>
                </a:solidFill>
              </a:rPr>
              <a:t>Transformation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Fokus på processerne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Systemer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Samlet værdimission</a:t>
            </a:r>
          </a:p>
          <a:p>
            <a:r>
              <a:rPr lang="da-DK" sz="1800" smtClean="0">
                <a:solidFill>
                  <a:schemeClr val="bg1"/>
                </a:solidFill>
              </a:rPr>
              <a:t>Tværfagligt team</a:t>
            </a:r>
          </a:p>
          <a:p>
            <a:pPr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8305800" cy="2746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>
                <a:latin typeface="Arial" charset="0"/>
                <a:cs typeface="Arial" charset="0"/>
              </a:rPr>
              <a:t>		Marianne Stokholm, Arkitektur &amp; Design, Aalborg Universitet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bad14"/>
          <p:cNvPicPr>
            <a:picLocks noChangeAspect="1" noChangeArrowheads="1"/>
          </p:cNvPicPr>
          <p:nvPr/>
        </p:nvPicPr>
        <p:blipFill>
          <a:blip r:embed="rId2"/>
          <a:srcRect t="2226" b="15384"/>
          <a:stretch>
            <a:fillRect/>
          </a:stretch>
        </p:blipFill>
        <p:spPr bwMode="auto">
          <a:xfrm>
            <a:off x="914400" y="36576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bad14"/>
          <p:cNvPicPr>
            <a:picLocks noChangeAspect="1" noChangeArrowheads="1"/>
          </p:cNvPicPr>
          <p:nvPr/>
        </p:nvPicPr>
        <p:blipFill>
          <a:blip r:embed="rId2"/>
          <a:srcRect b="14948"/>
          <a:stretch>
            <a:fillRect/>
          </a:stretch>
        </p:blipFill>
        <p:spPr bwMode="auto">
          <a:xfrm>
            <a:off x="914400" y="3048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581400" y="304800"/>
            <a:ext cx="5257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a-DK" sz="1800">
                <a:latin typeface="Arial" charset="0"/>
                <a:cs typeface="Arial" charset="0"/>
              </a:rPr>
              <a:t>8. Realisering		Anvendelse</a:t>
            </a:r>
          </a:p>
          <a:p>
            <a:pPr marL="342900" indent="-342900"/>
            <a:r>
              <a:rPr lang="da-DK" sz="1800">
                <a:latin typeface="Arial" charset="0"/>
                <a:cs typeface="Arial" charset="0"/>
              </a:rPr>
              <a:t>				</a:t>
            </a:r>
          </a:p>
          <a:p>
            <a:pPr marL="342900" indent="-342900"/>
            <a:endParaRPr lang="da-DK" sz="1800">
              <a:latin typeface="Arial" charset="0"/>
              <a:cs typeface="Arial" charset="0"/>
            </a:endParaRPr>
          </a:p>
          <a:p>
            <a:pPr marL="342900" indent="-342900"/>
            <a:r>
              <a:rPr lang="da-DK" sz="1800">
                <a:latin typeface="Arial" charset="0"/>
                <a:cs typeface="Arial" charset="0"/>
              </a:rPr>
              <a:t>7. Fremstilling		Materialisering </a:t>
            </a:r>
          </a:p>
          <a:p>
            <a:pPr marL="342900" indent="-342900"/>
            <a:endParaRPr lang="da-DK" sz="1800">
              <a:latin typeface="Arial" charset="0"/>
              <a:cs typeface="Arial" charset="0"/>
            </a:endParaRPr>
          </a:p>
          <a:p>
            <a:pPr marL="342900" indent="-342900"/>
            <a:endParaRPr lang="da-DK" sz="1800">
              <a:latin typeface="Arial" charset="0"/>
              <a:cs typeface="Arial" charset="0"/>
            </a:endParaRPr>
          </a:p>
          <a:p>
            <a:pPr marL="342900" indent="-342900"/>
            <a:r>
              <a:rPr lang="da-DK" sz="1800">
                <a:solidFill>
                  <a:srgbClr val="990033"/>
                </a:solidFill>
                <a:latin typeface="Arial" charset="0"/>
                <a:cs typeface="Arial" charset="0"/>
              </a:rPr>
              <a:t>6. Produktudvikling	Specifikation</a:t>
            </a:r>
          </a:p>
          <a:p>
            <a:pPr marL="342900" indent="-342900"/>
            <a:endParaRPr lang="da-DK" sz="180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/>
            <a:endParaRPr lang="da-DK" sz="180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da-DK" sz="1800">
                <a:solidFill>
                  <a:srgbClr val="990033"/>
                </a:solidFill>
                <a:latin typeface="Arial" charset="0"/>
                <a:cs typeface="Arial" charset="0"/>
              </a:rPr>
              <a:t>5. Konceptudvikling	Produkt principper		</a:t>
            </a:r>
          </a:p>
          <a:p>
            <a:pPr marL="342900" indent="-342900"/>
            <a:endParaRPr lang="da-DK" sz="180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da-DK" sz="1800">
                <a:solidFill>
                  <a:srgbClr val="990033"/>
                </a:solidFill>
                <a:latin typeface="Arial" charset="0"/>
                <a:cs typeface="Arial" charset="0"/>
              </a:rPr>
              <a:t>4. Ide udvikling		Interaktions visioner</a:t>
            </a:r>
          </a:p>
          <a:p>
            <a:pPr marL="342900" indent="-342900"/>
            <a:endParaRPr lang="da-DK" sz="180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/>
            <a:endParaRPr lang="da-DK" sz="180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da-DK" sz="1800">
                <a:solidFill>
                  <a:srgbClr val="990033"/>
                </a:solidFill>
                <a:latin typeface="Arial" charset="0"/>
                <a:cs typeface="Arial" charset="0"/>
              </a:rPr>
              <a:t>3. Strategi		Værdi mission</a:t>
            </a:r>
          </a:p>
          <a:p>
            <a:pPr marL="342900" indent="-342900"/>
            <a:endParaRPr lang="da-DK" sz="1800">
              <a:latin typeface="Arial" charset="0"/>
              <a:cs typeface="Arial" charset="0"/>
            </a:endParaRPr>
          </a:p>
          <a:p>
            <a:pPr marL="342900" indent="-342900"/>
            <a:endParaRPr lang="da-DK" sz="1800">
              <a:latin typeface="Arial" charset="0"/>
              <a:cs typeface="Arial" charset="0"/>
            </a:endParaRPr>
          </a:p>
          <a:p>
            <a:pPr marL="342900" indent="-342900"/>
            <a:r>
              <a:rPr lang="da-DK" sz="1800">
                <a:latin typeface="Arial" charset="0"/>
                <a:cs typeface="Arial" charset="0"/>
              </a:rPr>
              <a:t>2. Research		Viden indsamling</a:t>
            </a:r>
          </a:p>
          <a:p>
            <a:pPr marL="342900" indent="-342900"/>
            <a:endParaRPr lang="da-DK" sz="1800">
              <a:latin typeface="Arial" charset="0"/>
              <a:cs typeface="Arial" charset="0"/>
            </a:endParaRPr>
          </a:p>
          <a:p>
            <a:pPr marL="342900" indent="-342900"/>
            <a:endParaRPr lang="da-DK" sz="1800">
              <a:latin typeface="Arial" charset="0"/>
              <a:cs typeface="Arial" charset="0"/>
            </a:endParaRPr>
          </a:p>
          <a:p>
            <a:pPr marL="342900" indent="-342900"/>
            <a:r>
              <a:rPr lang="da-DK" sz="1800">
                <a:latin typeface="Arial" charset="0"/>
                <a:cs typeface="Arial" charset="0"/>
              </a:rPr>
              <a:t>1. Opstart		Kortlægning		</a:t>
            </a: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228600" y="1828800"/>
            <a:ext cx="8382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381000" y="4953000"/>
            <a:ext cx="8382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 rot="-5400000">
            <a:off x="-201613" y="5535613"/>
            <a:ext cx="150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b="1">
                <a:solidFill>
                  <a:srgbClr val="990033"/>
                </a:solidFill>
                <a:latin typeface="Arial" charset="0"/>
                <a:cs typeface="Arial" charset="0"/>
              </a:rPr>
              <a:t>NU</a:t>
            </a:r>
            <a:r>
              <a:rPr lang="da-DK" sz="1600">
                <a:latin typeface="Arial" charset="0"/>
                <a:cs typeface="Arial" charset="0"/>
              </a:rPr>
              <a:t> virkelighed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 rot="-5400000">
            <a:off x="-119856" y="892969"/>
            <a:ext cx="1490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b="1">
                <a:solidFill>
                  <a:srgbClr val="990033"/>
                </a:solidFill>
                <a:latin typeface="Arial" charset="0"/>
                <a:cs typeface="Arial" charset="0"/>
              </a:rPr>
              <a:t>NY</a:t>
            </a:r>
            <a:r>
              <a:rPr lang="da-DK" sz="1600">
                <a:latin typeface="Arial" charset="0"/>
                <a:cs typeface="Arial" charset="0"/>
              </a:rPr>
              <a:t> virkelighed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 rot="-5400000">
            <a:off x="-506413" y="3303588"/>
            <a:ext cx="211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b="1">
                <a:solidFill>
                  <a:srgbClr val="990033"/>
                </a:solidFill>
                <a:latin typeface="Arial" charset="0"/>
                <a:cs typeface="Arial" charset="0"/>
              </a:rPr>
              <a:t>TRANSFORMATION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 rot="-5400000">
            <a:off x="6034088" y="3338512"/>
            <a:ext cx="539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990033"/>
                </a:solidFill>
                <a:latin typeface="Arial" charset="0"/>
                <a:cs typeface="Arial" charset="0"/>
              </a:rPr>
              <a:t>PLATFORME</a:t>
            </a:r>
            <a:r>
              <a:rPr lang="da-DK" sz="2000">
                <a:latin typeface="Arial" charset="0"/>
                <a:cs typeface="Arial" charset="0"/>
              </a:rPr>
              <a:t>   for   design   i   </a:t>
            </a:r>
            <a:r>
              <a:rPr lang="da-DK" sz="2000" b="1">
                <a:solidFill>
                  <a:srgbClr val="990033"/>
                </a:solidFill>
                <a:latin typeface="Arial" charset="0"/>
                <a:cs typeface="Arial" charset="0"/>
              </a:rPr>
              <a:t>TID</a:t>
            </a:r>
            <a:r>
              <a:rPr lang="da-DK" sz="2000">
                <a:latin typeface="Arial" charset="0"/>
                <a:cs typeface="Arial" charset="0"/>
              </a:rPr>
              <a:t>   og   </a:t>
            </a:r>
            <a:r>
              <a:rPr lang="da-DK" sz="2000" b="1">
                <a:solidFill>
                  <a:srgbClr val="990033"/>
                </a:solidFill>
                <a:latin typeface="Arial" charset="0"/>
                <a:cs typeface="Arial" charset="0"/>
              </a:rPr>
              <a:t>RUM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381000" y="6400800"/>
            <a:ext cx="8305800" cy="2746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>
                <a:latin typeface="Arial" charset="0"/>
                <a:cs typeface="Arial" charset="0"/>
              </a:rPr>
              <a:t>		Marianne Stokholm, Arkitektur &amp; Design, Aalborg Universitet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288925"/>
            <a:ext cx="7197725" cy="91440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da-DK" sz="2100" smtClean="0">
                <a:solidFill>
                  <a:schemeClr val="bg1"/>
                </a:solidFill>
              </a:rPr>
              <a:t>TRANSFORMATION </a:t>
            </a:r>
            <a:r>
              <a:rPr lang="da-DK" sz="1100" smtClean="0">
                <a:solidFill>
                  <a:schemeClr val="bg1"/>
                </a:solidFill>
              </a:rPr>
              <a:t>–fra mission til produktforslag</a:t>
            </a:r>
          </a:p>
        </p:txBody>
      </p:sp>
      <p:pic>
        <p:nvPicPr>
          <p:cNvPr id="44034" name="Picture 3" descr="bad14"/>
          <p:cNvPicPr>
            <a:picLocks noChangeAspect="1" noChangeArrowheads="1"/>
          </p:cNvPicPr>
          <p:nvPr/>
        </p:nvPicPr>
        <p:blipFill>
          <a:blip r:embed="rId2"/>
          <a:srcRect b="14966"/>
          <a:stretch>
            <a:fillRect/>
          </a:stretch>
        </p:blipFill>
        <p:spPr bwMode="auto">
          <a:xfrm>
            <a:off x="381000" y="1600200"/>
            <a:ext cx="3533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4343400" y="1676400"/>
            <a:ext cx="4419600" cy="4500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800" b="1">
                <a:solidFill>
                  <a:srgbClr val="990033"/>
                </a:solidFill>
                <a:latin typeface="Arial" charset="0"/>
                <a:cs typeface="Arial" charset="0"/>
              </a:rPr>
              <a:t>6. Produktudvikling</a:t>
            </a:r>
          </a:p>
          <a:p>
            <a:pPr marL="342900" indent="-342900">
              <a:spcBef>
                <a:spcPct val="50000"/>
              </a:spcBef>
            </a:pPr>
            <a:r>
              <a:rPr lang="da-DK" sz="1600" i="1">
                <a:solidFill>
                  <a:srgbClr val="990033"/>
                </a:solidFill>
                <a:latin typeface="Arial" charset="0"/>
                <a:cs typeface="Arial" charset="0"/>
              </a:rPr>
              <a:t>Specifikation af form, konstruktion og funktion</a:t>
            </a:r>
          </a:p>
          <a:p>
            <a:pPr marL="342900" indent="-342900">
              <a:spcBef>
                <a:spcPct val="50000"/>
              </a:spcBef>
            </a:pPr>
            <a:endParaRPr lang="da-DK" sz="1000" i="1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da-DK" sz="1800" b="1">
                <a:solidFill>
                  <a:srgbClr val="990033"/>
                </a:solidFill>
                <a:latin typeface="Arial" charset="0"/>
                <a:cs typeface="Arial" charset="0"/>
              </a:rPr>
              <a:t>5. Konceptudvikling</a:t>
            </a:r>
          </a:p>
          <a:p>
            <a:pPr marL="342900" indent="-342900">
              <a:spcBef>
                <a:spcPct val="50000"/>
              </a:spcBef>
            </a:pPr>
            <a:r>
              <a:rPr lang="da-DK" sz="1600" i="1">
                <a:solidFill>
                  <a:srgbClr val="990033"/>
                </a:solidFill>
                <a:latin typeface="Arial" charset="0"/>
                <a:cs typeface="Arial" charset="0"/>
              </a:rPr>
              <a:t>Spilleregler for integration af form, konstruk- </a:t>
            </a:r>
          </a:p>
          <a:p>
            <a:pPr marL="342900" indent="-342900">
              <a:spcBef>
                <a:spcPct val="50000"/>
              </a:spcBef>
            </a:pPr>
            <a:r>
              <a:rPr lang="da-DK" sz="1600" i="1">
                <a:solidFill>
                  <a:srgbClr val="990033"/>
                </a:solidFill>
                <a:latin typeface="Arial" charset="0"/>
                <a:cs typeface="Arial" charset="0"/>
              </a:rPr>
              <a:t>tion og anvendelse</a:t>
            </a:r>
          </a:p>
          <a:p>
            <a:pPr marL="342900" indent="-342900">
              <a:spcBef>
                <a:spcPct val="50000"/>
              </a:spcBef>
            </a:pPr>
            <a:endParaRPr lang="da-DK" sz="1000" i="1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da-DK" sz="1800" b="1">
                <a:solidFill>
                  <a:srgbClr val="990033"/>
                </a:solidFill>
                <a:latin typeface="Arial" charset="0"/>
                <a:cs typeface="Arial" charset="0"/>
              </a:rPr>
              <a:t>4. Interaktions visioner</a:t>
            </a:r>
            <a:r>
              <a:rPr lang="da-DK" sz="180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da-DK" sz="1600" i="1">
                <a:solidFill>
                  <a:srgbClr val="990033"/>
                </a:solidFill>
                <a:latin typeface="Arial" charset="0"/>
                <a:cs typeface="Arial" charset="0"/>
              </a:rPr>
              <a:t>Scenarier for produktets relation til bruger,</a:t>
            </a:r>
          </a:p>
          <a:p>
            <a:pPr marL="342900" indent="-342900">
              <a:spcBef>
                <a:spcPct val="50000"/>
              </a:spcBef>
            </a:pPr>
            <a:r>
              <a:rPr lang="da-DK" sz="1600" i="1">
                <a:solidFill>
                  <a:srgbClr val="990033"/>
                </a:solidFill>
                <a:latin typeface="Arial" charset="0"/>
                <a:cs typeface="Arial" charset="0"/>
              </a:rPr>
              <a:t>kultur, omverden og forretningen</a:t>
            </a:r>
          </a:p>
          <a:p>
            <a:pPr marL="342900" indent="-342900">
              <a:spcBef>
                <a:spcPct val="50000"/>
              </a:spcBef>
            </a:pPr>
            <a:endParaRPr lang="da-DK" sz="1000" i="1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da-DK" sz="1800" b="1">
                <a:solidFill>
                  <a:srgbClr val="990033"/>
                </a:solidFill>
                <a:latin typeface="Arial" charset="0"/>
                <a:cs typeface="Arial" charset="0"/>
              </a:rPr>
              <a:t>3. Strategi</a:t>
            </a:r>
          </a:p>
          <a:p>
            <a:pPr marL="342900" indent="-342900">
              <a:spcBef>
                <a:spcPct val="50000"/>
              </a:spcBef>
            </a:pPr>
            <a:r>
              <a:rPr lang="da-DK" sz="1600" i="1">
                <a:solidFill>
                  <a:srgbClr val="990033"/>
                </a:solidFill>
                <a:latin typeface="Arial" charset="0"/>
                <a:cs typeface="Arial" charset="0"/>
              </a:rPr>
              <a:t>Statement om værdimission og handlingsplan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8305800" cy="2746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>
                <a:latin typeface="Arial" charset="0"/>
                <a:cs typeface="Arial" charset="0"/>
              </a:rPr>
              <a:t>		Marianne Stokholm, Arkitektur &amp; Design, Aalborg Universitet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457200" y="1524000"/>
            <a:ext cx="8229600" cy="914400"/>
          </a:xfrm>
          <a:prstGeom prst="rect">
            <a:avLst/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 sz="1800">
              <a:latin typeface="Arial" charset="0"/>
              <a:cs typeface="Arial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63525"/>
            <a:ext cx="7197725" cy="91440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da-DK" sz="1700" smtClean="0">
                <a:solidFill>
                  <a:schemeClr val="bg1"/>
                </a:solidFill>
              </a:rPr>
              <a:t>Kobling mellem platforme, metoder og resultater</a:t>
            </a:r>
          </a:p>
        </p:txBody>
      </p:sp>
      <p:pic>
        <p:nvPicPr>
          <p:cNvPr id="45059" name="Picture 4" descr="bad14"/>
          <p:cNvPicPr>
            <a:picLocks noChangeAspect="1" noChangeArrowheads="1"/>
          </p:cNvPicPr>
          <p:nvPr/>
        </p:nvPicPr>
        <p:blipFill>
          <a:blip r:embed="rId2"/>
          <a:srcRect t="23181" b="11142"/>
          <a:stretch>
            <a:fillRect/>
          </a:stretch>
        </p:blipFill>
        <p:spPr bwMode="auto">
          <a:xfrm>
            <a:off x="457200" y="25146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81000" y="4191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   Research 	 Strategi 	    Vision 	Koncept 	        Udvikling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V="1">
            <a:off x="1371600" y="1905000"/>
            <a:ext cx="0" cy="182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2895600" y="2057400"/>
            <a:ext cx="0" cy="1600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V="1">
            <a:off x="4876800" y="1981200"/>
            <a:ext cx="0" cy="1600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 flipV="1">
            <a:off x="6781800" y="1981200"/>
            <a:ext cx="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V="1">
            <a:off x="7848600" y="1905000"/>
            <a:ext cx="0" cy="1371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57200" y="15240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>Resultater</a:t>
            </a:r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457200" y="4800600"/>
            <a:ext cx="82296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1800">
              <a:latin typeface="Arial" charset="0"/>
              <a:cs typeface="Arial" charset="0"/>
            </a:endParaRP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533400" y="48768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b="1">
                <a:solidFill>
                  <a:schemeClr val="bg1"/>
                </a:solidFill>
                <a:latin typeface="Arial" charset="0"/>
                <a:cs typeface="Arial" charset="0"/>
              </a:rPr>
              <a:t>Metoder</a:t>
            </a:r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5000" y="49530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3733800" y="49530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5791200" y="5029200"/>
            <a:ext cx="0" cy="121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>
            <a:off x="7239000" y="5029200"/>
            <a:ext cx="0" cy="121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 flipV="1">
            <a:off x="2057400" y="16764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 flipV="1">
            <a:off x="3733800" y="16002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 flipV="1">
            <a:off x="5715000" y="16764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 flipV="1">
            <a:off x="7315200" y="16764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 flipV="1">
            <a:off x="1219200" y="45720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 flipV="1">
            <a:off x="2819400" y="4572000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 flipV="1">
            <a:off x="4724400" y="45720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 flipV="1">
            <a:off x="6400800" y="45720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 flipV="1">
            <a:off x="7848600" y="4495800"/>
            <a:ext cx="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5082" name="Text Box 27"/>
          <p:cNvSpPr txBox="1">
            <a:spLocks noChangeArrowheads="1"/>
          </p:cNvSpPr>
          <p:nvPr/>
        </p:nvSpPr>
        <p:spPr bwMode="auto">
          <a:xfrm>
            <a:off x="381000" y="1981200"/>
            <a:ext cx="1730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Reseach findings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Problemformulering</a:t>
            </a:r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2209800" y="1981200"/>
            <a:ext cx="1555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Værdimission og 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handlingsplan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7315200" y="1905000"/>
            <a:ext cx="1358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Specifikation &amp;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dokumentation</a:t>
            </a:r>
          </a:p>
        </p:txBody>
      </p:sp>
      <p:sp>
        <p:nvSpPr>
          <p:cNvPr id="45085" name="Text Box 30"/>
          <p:cNvSpPr txBox="1">
            <a:spLocks noChangeArrowheads="1"/>
          </p:cNvSpPr>
          <p:nvPr/>
        </p:nvSpPr>
        <p:spPr bwMode="auto">
          <a:xfrm>
            <a:off x="5638800" y="1905000"/>
            <a:ext cx="1719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Princip for det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integrerede produkt</a:t>
            </a:r>
          </a:p>
        </p:txBody>
      </p:sp>
      <p:sp>
        <p:nvSpPr>
          <p:cNvPr id="45086" name="Text Box 31"/>
          <p:cNvSpPr txBox="1">
            <a:spLocks noChangeArrowheads="1"/>
          </p:cNvSpPr>
          <p:nvPr/>
        </p:nvSpPr>
        <p:spPr bwMode="auto">
          <a:xfrm>
            <a:off x="3810000" y="1905000"/>
            <a:ext cx="193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Scenarier for samspil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som produktet indgår i</a:t>
            </a:r>
          </a:p>
        </p:txBody>
      </p:sp>
      <p:sp>
        <p:nvSpPr>
          <p:cNvPr id="45087" name="Text Box 32"/>
          <p:cNvSpPr txBox="1">
            <a:spLocks noChangeArrowheads="1"/>
          </p:cNvSpPr>
          <p:nvPr/>
        </p:nvSpPr>
        <p:spPr bwMode="auto">
          <a:xfrm>
            <a:off x="3946525" y="5116513"/>
            <a:ext cx="15636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Interaktioner: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Storrytelling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Video prototyping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Act it out</a:t>
            </a:r>
          </a:p>
          <a:p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088" name="Text Box 33"/>
          <p:cNvSpPr txBox="1">
            <a:spLocks noChangeArrowheads="1"/>
          </p:cNvSpPr>
          <p:nvPr/>
        </p:nvSpPr>
        <p:spPr bwMode="auto">
          <a:xfrm>
            <a:off x="5867400" y="5105400"/>
            <a:ext cx="1200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Koncipering: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Metaforer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Befrugtning</a:t>
            </a:r>
          </a:p>
          <a:p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Bærende ide</a:t>
            </a:r>
          </a:p>
          <a:p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089" name="Text Box 34"/>
          <p:cNvSpPr txBox="1">
            <a:spLocks noChangeArrowheads="1"/>
          </p:cNvSpPr>
          <p:nvPr/>
        </p:nvSpPr>
        <p:spPr bwMode="auto">
          <a:xfrm>
            <a:off x="381000" y="6248400"/>
            <a:ext cx="8305800" cy="2746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>
                <a:latin typeface="Arial" charset="0"/>
                <a:cs typeface="Arial" charset="0"/>
              </a:rPr>
              <a:t>		Marianne Stokholm, Arkitektur &amp; Design, Aalborg Universitet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13" y="323850"/>
            <a:ext cx="7197725" cy="490538"/>
          </a:xfrm>
        </p:spPr>
        <p:txBody>
          <a:bodyPr/>
          <a:lstStyle/>
          <a:p>
            <a:r>
              <a:rPr lang="da-DK" sz="2100" smtClean="0"/>
              <a:t>At arbejde på design platforme</a:t>
            </a:r>
          </a:p>
        </p:txBody>
      </p:sp>
      <p:pic>
        <p:nvPicPr>
          <p:cNvPr id="46082" name="Picture 3" descr="ba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538288"/>
            <a:ext cx="45323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105400" y="1592263"/>
            <a:ext cx="3657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a-DK" sz="1400">
                <a:latin typeface="Arial" charset="0"/>
                <a:cs typeface="Arial" charset="0"/>
              </a:rPr>
              <a:t>At designe, er at bevæge sig ind i ukendt land. Platformene fungerer som trædesten, der sørger for at man ikke farer vild.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da-DK" sz="1400"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a-DK" sz="1400">
                <a:latin typeface="Arial" charset="0"/>
                <a:cs typeface="Arial" charset="0"/>
              </a:rPr>
              <a:t>Når vi kalder faserne for platforme, er det for at understrege, at man ikke bevæger sig i en lige linie fra 1-5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da-DK" sz="1400"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da-DK" sz="1400">
                <a:latin typeface="Arial" charset="0"/>
                <a:cs typeface="Arial" charset="0"/>
              </a:rPr>
              <a:t>Platform modellen bygger på </a:t>
            </a:r>
            <a:r>
              <a:rPr lang="da-DK" sz="1400" i="1">
                <a:latin typeface="Arial" charset="0"/>
                <a:cs typeface="Arial" charset="0"/>
              </a:rPr>
              <a:t>Continuums</a:t>
            </a:r>
            <a:r>
              <a:rPr lang="da-DK" sz="1400">
                <a:latin typeface="Arial" charset="0"/>
                <a:cs typeface="Arial" charset="0"/>
              </a:rPr>
              <a:t> fasemodel</a:t>
            </a:r>
          </a:p>
          <a:p>
            <a:pPr marL="342900" indent="-342900">
              <a:spcBef>
                <a:spcPct val="50000"/>
              </a:spcBef>
            </a:pPr>
            <a:r>
              <a:rPr lang="da-DK" sz="1400" i="1">
                <a:latin typeface="Arial" charset="0"/>
                <a:cs typeface="Arial" charset="0"/>
              </a:rPr>
              <a:t>	</a:t>
            </a:r>
            <a:r>
              <a:rPr lang="da-DK" sz="1400" i="1">
                <a:solidFill>
                  <a:srgbClr val="990033"/>
                </a:solidFill>
                <a:latin typeface="Arial" charset="0"/>
                <a:cs typeface="Arial" charset="0"/>
              </a:rPr>
              <a:t>”Start anywhere but step back”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da-DK" sz="1400">
              <a:solidFill>
                <a:srgbClr val="990033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da-DK" sz="1000">
                <a:latin typeface="Arial" charset="0"/>
                <a:cs typeface="Arial" charset="0"/>
              </a:rPr>
              <a:t>2. Research (indsamle viden)</a:t>
            </a:r>
          </a:p>
          <a:p>
            <a:pPr marL="342900" indent="-342900">
              <a:spcBef>
                <a:spcPct val="50000"/>
              </a:spcBef>
            </a:pPr>
            <a:r>
              <a:rPr lang="da-DK" sz="1000">
                <a:latin typeface="Arial" charset="0"/>
                <a:cs typeface="Arial" charset="0"/>
              </a:rPr>
              <a:t>3. Strategi (fastlægge mål)</a:t>
            </a:r>
          </a:p>
          <a:p>
            <a:pPr marL="342900" indent="-342900">
              <a:spcBef>
                <a:spcPct val="50000"/>
              </a:spcBef>
            </a:pPr>
            <a:r>
              <a:rPr lang="da-DK" sz="1000">
                <a:latin typeface="Arial" charset="0"/>
                <a:cs typeface="Arial" charset="0"/>
              </a:rPr>
              <a:t>4. Visioner (udvikle scenarier) </a:t>
            </a:r>
          </a:p>
          <a:p>
            <a:pPr marL="342900" indent="-342900">
              <a:spcBef>
                <a:spcPct val="50000"/>
              </a:spcBef>
            </a:pPr>
            <a:r>
              <a:rPr lang="da-DK" sz="1000">
                <a:latin typeface="Arial" charset="0"/>
                <a:cs typeface="Arial" charset="0"/>
              </a:rPr>
              <a:t>5. Koncept (udvikle principper)</a:t>
            </a:r>
          </a:p>
          <a:p>
            <a:pPr marL="342900" indent="-342900">
              <a:spcBef>
                <a:spcPct val="50000"/>
              </a:spcBef>
            </a:pPr>
            <a:r>
              <a:rPr lang="da-DK" sz="1000">
                <a:latin typeface="Arial" charset="0"/>
                <a:cs typeface="Arial" charset="0"/>
              </a:rPr>
              <a:t>6. Udvikling (specificere produkt)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438400" y="1905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latin typeface="Arial" charset="0"/>
                <a:cs typeface="Arial" charset="0"/>
              </a:rPr>
              <a:t>2</a:t>
            </a:r>
            <a:endParaRPr lang="da-DK" sz="20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428875" y="2768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2362200" y="4038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2422525" y="51419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2514600" y="5943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 flipH="1">
            <a:off x="2286000" y="2286000"/>
            <a:ext cx="152400" cy="7620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 flipH="1">
            <a:off x="2209800" y="3048000"/>
            <a:ext cx="76200" cy="22860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 flipV="1">
            <a:off x="2209800" y="3124200"/>
            <a:ext cx="533400" cy="22098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2743200" y="3124200"/>
            <a:ext cx="0" cy="12954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2743200" y="4419600"/>
            <a:ext cx="0" cy="9144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 flipV="1">
            <a:off x="2743200" y="4038600"/>
            <a:ext cx="228600" cy="12954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2971800" y="4038600"/>
            <a:ext cx="76200" cy="21336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6" name="Line 17"/>
          <p:cNvSpPr>
            <a:spLocks noChangeShapeType="1"/>
          </p:cNvSpPr>
          <p:nvPr/>
        </p:nvSpPr>
        <p:spPr bwMode="auto">
          <a:xfrm flipV="1">
            <a:off x="3048000" y="3048000"/>
            <a:ext cx="152400" cy="31242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7" name="Line 18"/>
          <p:cNvSpPr>
            <a:spLocks noChangeShapeType="1"/>
          </p:cNvSpPr>
          <p:nvPr/>
        </p:nvSpPr>
        <p:spPr bwMode="auto">
          <a:xfrm>
            <a:off x="3200400" y="3048000"/>
            <a:ext cx="152400" cy="32004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381000" y="6477000"/>
            <a:ext cx="8305800" cy="2746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200">
                <a:latin typeface="Arial" charset="0"/>
                <a:cs typeface="Arial" charset="0"/>
              </a:rPr>
              <a:t>		Marianne Stokholm, Arkitektur &amp; Design, Aalborg Universitet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8DF6A26B-AEEC-47AF-BE33-D90E13D22FB4}" type="slidenum">
              <a:rPr lang="da-DK" sz="900" b="1">
                <a:solidFill>
                  <a:schemeClr val="accent2"/>
                </a:solidFill>
              </a:rPr>
              <a:pPr eaLnBrk="0" hangingPunct="0"/>
              <a:t>2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47713"/>
            <a:ext cx="9144000" cy="5421312"/>
          </a:xfrm>
          <a:solidFill>
            <a:srgbClr val="4D4D4D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a-DK" sz="2000" b="1" smtClean="0">
              <a:solidFill>
                <a:srgbClr val="FFFFCC"/>
              </a:solidFill>
            </a:endParaRPr>
          </a:p>
        </p:txBody>
      </p:sp>
      <p:pic>
        <p:nvPicPr>
          <p:cNvPr id="28675" name="Picture 7" descr="Statue_at_Metairie_Cemet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0"/>
            <a:ext cx="397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WordArt 8"/>
          <p:cNvSpPr>
            <a:spLocks noChangeArrowheads="1" noChangeShapeType="1" noTextEdit="1"/>
          </p:cNvSpPr>
          <p:nvPr/>
        </p:nvSpPr>
        <p:spPr bwMode="auto">
          <a:xfrm>
            <a:off x="2073275" y="1920875"/>
            <a:ext cx="6865938" cy="286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32"/>
              </a:avLst>
            </a:prstTxWarp>
          </a:bodyPr>
          <a:lstStyle/>
          <a:p>
            <a:pPr algn="ctr"/>
            <a:r>
              <a:rPr lang="da-DK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Book Antiqua"/>
              </a:rPr>
              <a:t>Innovation:</a:t>
            </a:r>
          </a:p>
          <a:p>
            <a:pPr algn="ctr"/>
            <a:r>
              <a:rPr lang="da-DK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Book Antiqua"/>
              </a:rPr>
              <a:t>- det der virker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AEB01F4B-D315-4B5F-BD39-025B8EC1E4D6}" type="slidenum">
              <a:rPr lang="da-DK" sz="900" b="1">
                <a:solidFill>
                  <a:schemeClr val="accent2"/>
                </a:solidFill>
              </a:rPr>
              <a:pPr eaLnBrk="0" hangingPunct="0"/>
              <a:t>20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800" b="1" smtClean="0">
              <a:solidFill>
                <a:srgbClr val="FCF19C"/>
              </a:solidFill>
            </a:endParaRP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47108" name="Picture 9" descr="steenm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613" y="0"/>
            <a:ext cx="4243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149600" y="192088"/>
            <a:ext cx="5549900" cy="466725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rgbClr val="FFCC99"/>
                </a:solidFill>
              </a:rPr>
              <a:t>Internationale samarbejdspartnere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0" y="885825"/>
            <a:ext cx="5459413" cy="5578475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 u="sng">
                <a:solidFill>
                  <a:srgbClr val="FFCC99"/>
                </a:solidFill>
                <a:latin typeface="Calibri" pitchFamily="34" charset="0"/>
              </a:rPr>
              <a:t>UK: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The Young Foundation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Innovation Unit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Participle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NHS Improve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Sundhedscentre: Bromley-by-Bow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Kingston, Kent County Council</a:t>
            </a:r>
          </a:p>
          <a:p>
            <a:r>
              <a:rPr lang="da-DK" b="1" u="sng">
                <a:solidFill>
                  <a:srgbClr val="FFCC99"/>
                </a:solidFill>
                <a:latin typeface="Calibri" pitchFamily="34" charset="0"/>
              </a:rPr>
              <a:t>Sverige: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Region Skåne – 	Innovationsenheden</a:t>
            </a:r>
          </a:p>
          <a:p>
            <a:r>
              <a:rPr lang="da-DK" b="1" u="sng">
                <a:solidFill>
                  <a:srgbClr val="FFCC99"/>
                </a:solidFill>
                <a:latin typeface="Calibri" pitchFamily="34" charset="0"/>
              </a:rPr>
              <a:t>Norge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Region Helse-Bergen</a:t>
            </a: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Arendal Kommune</a:t>
            </a:r>
          </a:p>
          <a:p>
            <a:endParaRPr lang="da-DK">
              <a:solidFill>
                <a:srgbClr val="FFCC99"/>
              </a:solidFill>
              <a:latin typeface="Calibri" pitchFamily="34" charset="0"/>
            </a:endParaRPr>
          </a:p>
          <a:p>
            <a:r>
              <a:rPr lang="da-DK">
                <a:solidFill>
                  <a:srgbClr val="FFCC99"/>
                </a:solidFill>
                <a:latin typeface="Calibri" pitchFamily="34" charset="0"/>
              </a:rPr>
              <a:t>	Nordisk Ministerråd</a:t>
            </a:r>
            <a:r>
              <a:rPr lang="da-DK">
                <a:solidFill>
                  <a:srgbClr val="FFCC66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E0921002-B939-40A7-A4B1-76C4FCC05BA7}" type="slidenum">
              <a:rPr lang="da-DK" sz="900" b="1">
                <a:solidFill>
                  <a:schemeClr val="accent2"/>
                </a:solidFill>
              </a:rPr>
              <a:pPr eaLnBrk="0" hangingPunct="0"/>
              <a:t>21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52475"/>
            <a:ext cx="9144000" cy="5440363"/>
          </a:xfrm>
          <a:solidFill>
            <a:srgbClr val="FFCC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800" b="1" smtClean="0">
                <a:solidFill>
                  <a:srgbClr val="FCF19C"/>
                </a:solidFill>
              </a:rPr>
              <a:t>					</a:t>
            </a:r>
            <a:r>
              <a:rPr lang="da-DK" sz="2000" b="1" smtClean="0">
                <a:solidFill>
                  <a:srgbClr val="000000"/>
                </a:solidFill>
              </a:rPr>
              <a:t>De internationale hackerregler: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b="1" smtClean="0">
                <a:solidFill>
                  <a:srgbClr val="000000"/>
                </a:solidFill>
              </a:rPr>
              <a:t>					1.	Verden fyldes uafbrudt af 						fascinerende udfordringer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b="1" smtClean="0">
                <a:solidFill>
                  <a:srgbClr val="000000"/>
                </a:solidFill>
              </a:rPr>
              <a:t>					2.	Ingen skal være tvunget til 						at løse det samme problem to 						gange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b="1" smtClean="0">
                <a:solidFill>
                  <a:srgbClr val="000000"/>
                </a:solidFill>
              </a:rPr>
              <a:t>					3.	Trædemøller og slid og slæb er 						af det onde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b="1" smtClean="0">
                <a:solidFill>
                  <a:srgbClr val="000000"/>
                </a:solidFill>
              </a:rPr>
              <a:t>					4.	Frihed er godt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b="1" smtClean="0">
                <a:solidFill>
                  <a:srgbClr val="000000"/>
                </a:solidFill>
              </a:rPr>
              <a:t>					5.	Holdninger kan ikke erstatte 						dygtighed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b="1" smtClean="0">
                <a:solidFill>
                  <a:srgbClr val="000000"/>
                </a:solidFill>
              </a:rPr>
              <a:t>	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b="1" smtClean="0">
                <a:solidFill>
                  <a:srgbClr val="000000"/>
                </a:solidFill>
              </a:rPr>
              <a:t>					</a:t>
            </a:r>
            <a:r>
              <a:rPr lang="da-DK" sz="1600" b="1" smtClean="0">
                <a:solidFill>
                  <a:srgbClr val="000000"/>
                </a:solidFill>
              </a:rPr>
              <a:t>(Denis Cioffi &amp; Jens Peter Jensen, 2004)</a:t>
            </a:r>
            <a:endParaRPr lang="da-DK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99"/>
                </a:solidFill>
              </a:rPr>
              <a:t>		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b="1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CF19C"/>
                </a:solidFill>
              </a:rPr>
              <a:t>					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48132" name="Picture 6" descr="Salander%20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97263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86C9AE58-E8D6-4D4A-B960-60DFFE357DA8}" type="slidenum">
              <a:rPr lang="da-DK" sz="900" b="1">
                <a:solidFill>
                  <a:schemeClr val="accent2"/>
                </a:solidFill>
              </a:rPr>
              <a:pPr eaLnBrk="0" hangingPunct="0"/>
              <a:t>22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12800"/>
            <a:ext cx="9144000" cy="5356225"/>
          </a:xfrm>
          <a:solidFill>
            <a:srgbClr val="0066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a-DK" b="1" smtClean="0">
                <a:latin typeface="Century" pitchFamily="18" charset="0"/>
              </a:rPr>
              <a:t>	</a:t>
            </a:r>
            <a:endParaRPr lang="da-DK" b="1" smtClean="0">
              <a:solidFill>
                <a:srgbClr val="FFCC99"/>
              </a:solidFill>
              <a:latin typeface="Arial" charset="0"/>
            </a:endParaRPr>
          </a:p>
        </p:txBody>
      </p:sp>
      <p:pic>
        <p:nvPicPr>
          <p:cNvPr id="49155" name="Picture 8" descr="Spider_web_with_dew_dro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2325"/>
            <a:ext cx="9144000" cy="53324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37892" name="AutoShape 9"/>
          <p:cNvSpPr>
            <a:spLocks noChangeArrowheads="1"/>
          </p:cNvSpPr>
          <p:nvPr/>
        </p:nvSpPr>
        <p:spPr bwMode="auto">
          <a:xfrm rot="-3348153">
            <a:off x="1871663" y="1552575"/>
            <a:ext cx="5360988" cy="3684587"/>
          </a:xfrm>
          <a:prstGeom prst="parallelogram">
            <a:avLst>
              <a:gd name="adj" fmla="val 39123"/>
            </a:avLst>
          </a:prstGeom>
          <a:gradFill rotWithShape="1">
            <a:gsLst>
              <a:gs pos="0">
                <a:srgbClr val="FFFF99"/>
              </a:gs>
              <a:gs pos="100000">
                <a:srgbClr val="FF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da-DK" b="1">
              <a:latin typeface="Calibri" pitchFamily="34" charset="0"/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106363" y="874713"/>
            <a:ext cx="2532062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b="1">
                <a:solidFill>
                  <a:srgbClr val="996633"/>
                </a:solidFill>
                <a:latin typeface="Calibri" pitchFamily="34" charset="0"/>
              </a:rPr>
              <a:t>Innovationens rum (1)</a:t>
            </a:r>
          </a:p>
          <a:p>
            <a:pPr>
              <a:buFontTx/>
              <a:buChar char="-"/>
              <a:defRPr/>
            </a:pPr>
            <a:r>
              <a:rPr lang="da-DK" sz="2000" b="1">
                <a:solidFill>
                  <a:srgbClr val="996633"/>
                </a:solidFill>
                <a:latin typeface="Calibri" pitchFamily="34" charset="0"/>
              </a:rPr>
              <a:t> afsæt og omverden</a:t>
            </a:r>
          </a:p>
        </p:txBody>
      </p:sp>
      <p:sp>
        <p:nvSpPr>
          <p:cNvPr id="49158" name="Text Box 11"/>
          <p:cNvSpPr txBox="1">
            <a:spLocks noChangeArrowheads="1"/>
          </p:cNvSpPr>
          <p:nvPr/>
        </p:nvSpPr>
        <p:spPr bwMode="auto">
          <a:xfrm>
            <a:off x="3259138" y="1685925"/>
            <a:ext cx="250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Etablere</a:t>
            </a:r>
          </a:p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innovationsspørgsmål</a:t>
            </a:r>
          </a:p>
        </p:txBody>
      </p:sp>
      <p:sp>
        <p:nvSpPr>
          <p:cNvPr id="49159" name="Text Box 12"/>
          <p:cNvSpPr txBox="1">
            <a:spLocks noChangeArrowheads="1"/>
          </p:cNvSpPr>
          <p:nvPr/>
        </p:nvSpPr>
        <p:spPr bwMode="auto">
          <a:xfrm>
            <a:off x="3536950" y="2501900"/>
            <a:ext cx="193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Scanne horisont </a:t>
            </a:r>
          </a:p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og periferi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3286125" y="3330575"/>
            <a:ext cx="262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Mobilisere innovatører</a:t>
            </a:r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3848100" y="3970338"/>
            <a:ext cx="1622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Skabe rum og</a:t>
            </a:r>
          </a:p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muligheder</a:t>
            </a:r>
          </a:p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på tværs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 rot="5400000">
            <a:off x="7632700" y="3000375"/>
            <a:ext cx="1214438" cy="85248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12800"/>
            <a:ext cx="9144000" cy="5356225"/>
          </a:xfrm>
          <a:solidFill>
            <a:srgbClr val="0066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a-DK" b="1" smtClean="0">
                <a:latin typeface="Century" pitchFamily="18" charset="0"/>
              </a:rPr>
              <a:t>	</a:t>
            </a:r>
            <a:endParaRPr lang="da-DK" b="1" smtClean="0">
              <a:solidFill>
                <a:srgbClr val="FFCC99"/>
              </a:solidFill>
              <a:latin typeface="Arial" charset="0"/>
            </a:endParaRPr>
          </a:p>
        </p:txBody>
      </p:sp>
      <p:pic>
        <p:nvPicPr>
          <p:cNvPr id="50178" name="Picture 11" descr="condensation1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0738"/>
            <a:ext cx="9144000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18B24E52-2806-4E2D-A266-C9F1ABDE8152}" type="slidenum">
              <a:rPr lang="da-DK" sz="900" b="1">
                <a:solidFill>
                  <a:schemeClr val="accent2"/>
                </a:solidFill>
              </a:rPr>
              <a:pPr eaLnBrk="0" hangingPunct="0"/>
              <a:t>23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8916" name="AutoShape 5"/>
          <p:cNvSpPr>
            <a:spLocks noChangeArrowheads="1"/>
          </p:cNvSpPr>
          <p:nvPr/>
        </p:nvSpPr>
        <p:spPr bwMode="auto">
          <a:xfrm rot="-3348153">
            <a:off x="1871663" y="1552575"/>
            <a:ext cx="5360988" cy="3684587"/>
          </a:xfrm>
          <a:prstGeom prst="parallelogram">
            <a:avLst>
              <a:gd name="adj" fmla="val 39123"/>
            </a:avLst>
          </a:prstGeom>
          <a:gradFill rotWithShape="1">
            <a:gsLst>
              <a:gs pos="0">
                <a:srgbClr val="FFCCFF"/>
              </a:gs>
              <a:gs pos="100000">
                <a:srgbClr val="CC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da-DK" b="1">
              <a:latin typeface="Calibri" pitchFamily="34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06363" y="874713"/>
            <a:ext cx="2532062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b="1">
                <a:solidFill>
                  <a:srgbClr val="FF9933"/>
                </a:solidFill>
                <a:latin typeface="Calibri" pitchFamily="34" charset="0"/>
              </a:rPr>
              <a:t>Innovationens rum (2)</a:t>
            </a:r>
          </a:p>
          <a:p>
            <a:pPr>
              <a:buFontTx/>
              <a:buChar char="-"/>
              <a:defRPr/>
            </a:pPr>
            <a:r>
              <a:rPr lang="da-DK" sz="2000" b="1">
                <a:solidFill>
                  <a:srgbClr val="FF9933"/>
                </a:solidFill>
                <a:latin typeface="Calibri" pitchFamily="34" charset="0"/>
              </a:rPr>
              <a:t> laboratorier og</a:t>
            </a:r>
          </a:p>
          <a:p>
            <a:pPr>
              <a:defRPr/>
            </a:pPr>
            <a:r>
              <a:rPr lang="da-DK" sz="2000" b="1">
                <a:solidFill>
                  <a:srgbClr val="FF9933"/>
                </a:solidFill>
                <a:latin typeface="Calibri" pitchFamily="34" charset="0"/>
              </a:rPr>
              <a:t>prototyper</a:t>
            </a:r>
            <a:r>
              <a:rPr lang="da-DK" b="1">
                <a:solidFill>
                  <a:srgbClr val="FF9933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433763" y="1685925"/>
            <a:ext cx="2173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</a:rPr>
              <a:t>Udvikle</a:t>
            </a:r>
          </a:p>
          <a:p>
            <a:pPr algn="ctr"/>
            <a:r>
              <a:rPr lang="da-DK" sz="2000" b="1">
                <a:latin typeface="Calibri" pitchFamily="34" charset="0"/>
              </a:rPr>
              <a:t>innovationsledelse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24188" y="2501900"/>
            <a:ext cx="2986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</a:rPr>
              <a:t>Agere ’broker’ I forhold til </a:t>
            </a:r>
          </a:p>
          <a:p>
            <a:pPr algn="ctr"/>
            <a:r>
              <a:rPr lang="da-DK" sz="2000" b="1">
                <a:latin typeface="Calibri" pitchFamily="34" charset="0"/>
              </a:rPr>
              <a:t>tværgående partnere og</a:t>
            </a:r>
          </a:p>
          <a:p>
            <a:pPr algn="ctr"/>
            <a:r>
              <a:rPr lang="da-DK" sz="2000" b="1">
                <a:latin typeface="Calibri" pitchFamily="34" charset="0"/>
              </a:rPr>
              <a:t>alliancer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3465513" y="3589338"/>
            <a:ext cx="209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</a:rPr>
              <a:t>Skabe arbejdsrum</a:t>
            </a:r>
          </a:p>
          <a:p>
            <a:pPr algn="ctr"/>
            <a:r>
              <a:rPr lang="da-DK" sz="2000" b="1">
                <a:latin typeface="Calibri" pitchFamily="34" charset="0"/>
              </a:rPr>
              <a:t>for praktikere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3384550" y="4394200"/>
            <a:ext cx="2417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Hente udfordringsret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 rot="5400000">
            <a:off x="7632700" y="3000375"/>
            <a:ext cx="1214438" cy="85248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12800"/>
            <a:ext cx="9144000" cy="5356225"/>
          </a:xfrm>
          <a:solidFill>
            <a:srgbClr val="0066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a-DK" b="1" smtClean="0">
                <a:latin typeface="Century" pitchFamily="18" charset="0"/>
              </a:rPr>
              <a:t>	</a:t>
            </a:r>
            <a:endParaRPr lang="da-DK" b="1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51202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A18B2916-E5C0-4937-8690-9964E9B4B823}" type="slidenum">
              <a:rPr lang="da-DK" sz="900" b="1">
                <a:solidFill>
                  <a:schemeClr val="accent2"/>
                </a:solidFill>
              </a:rPr>
              <a:pPr eaLnBrk="0" hangingPunct="0"/>
              <a:t>24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pic>
        <p:nvPicPr>
          <p:cNvPr id="51203" name="Picture 11" descr="1873431-8fbd5d6deb10b4061296777428169a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8038"/>
            <a:ext cx="9144000" cy="535781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39940" name="AutoShape 5"/>
          <p:cNvSpPr>
            <a:spLocks noChangeArrowheads="1"/>
          </p:cNvSpPr>
          <p:nvPr/>
        </p:nvSpPr>
        <p:spPr bwMode="auto">
          <a:xfrm rot="-3348153">
            <a:off x="1871663" y="1552575"/>
            <a:ext cx="5360988" cy="3684587"/>
          </a:xfrm>
          <a:prstGeom prst="parallelogram">
            <a:avLst>
              <a:gd name="adj" fmla="val 39123"/>
            </a:avLst>
          </a:prstGeom>
          <a:gradFill rotWithShape="1">
            <a:gsLst>
              <a:gs pos="0">
                <a:srgbClr val="FFFFCC"/>
              </a:gs>
              <a:gs pos="100000">
                <a:srgbClr val="CCFF99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da-DK" b="1">
              <a:latin typeface="Calibri" pitchFamily="34" charset="0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06363" y="874713"/>
            <a:ext cx="2532062" cy="10064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b="1">
                <a:solidFill>
                  <a:srgbClr val="FF9933"/>
                </a:solidFill>
                <a:latin typeface="Calibri" pitchFamily="34" charset="0"/>
              </a:rPr>
              <a:t>Innovationens rum (3)</a:t>
            </a:r>
          </a:p>
          <a:p>
            <a:pPr>
              <a:buFontTx/>
              <a:buChar char="-"/>
              <a:defRPr/>
            </a:pPr>
            <a:r>
              <a:rPr lang="da-DK" sz="2000" b="1">
                <a:solidFill>
                  <a:srgbClr val="FF9933"/>
                </a:solidFill>
                <a:latin typeface="Calibri" pitchFamily="34" charset="0"/>
              </a:rPr>
              <a:t> systematik og</a:t>
            </a:r>
          </a:p>
          <a:p>
            <a:pPr>
              <a:defRPr/>
            </a:pPr>
            <a:r>
              <a:rPr lang="da-DK" sz="2000" b="1">
                <a:solidFill>
                  <a:srgbClr val="FF9933"/>
                </a:solidFill>
                <a:latin typeface="Calibri" pitchFamily="34" charset="0"/>
              </a:rPr>
              <a:t>diffusion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3455988" y="1543050"/>
            <a:ext cx="214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</a:rPr>
              <a:t>Udvikle evaluering</a:t>
            </a:r>
          </a:p>
          <a:p>
            <a:pPr algn="ctr"/>
            <a:r>
              <a:rPr lang="da-DK" sz="2000" b="1">
                <a:latin typeface="Calibri" pitchFamily="34" charset="0"/>
              </a:rPr>
              <a:t>og dokumentation</a:t>
            </a:r>
          </a:p>
          <a:p>
            <a:pPr algn="ctr"/>
            <a:r>
              <a:rPr lang="da-DK" sz="2000" b="1">
                <a:latin typeface="Calibri" pitchFamily="34" charset="0"/>
              </a:rPr>
              <a:t>som ressourcer</a:t>
            </a: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154363" y="2601913"/>
            <a:ext cx="2728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</a:rPr>
              <a:t>Arbejde med</a:t>
            </a:r>
          </a:p>
          <a:p>
            <a:pPr algn="ctr"/>
            <a:r>
              <a:rPr lang="da-DK" sz="2000" b="1">
                <a:latin typeface="Calibri" pitchFamily="34" charset="0"/>
              </a:rPr>
              <a:t>udbredelse af resultater</a:t>
            </a:r>
          </a:p>
          <a:p>
            <a:pPr algn="ctr"/>
            <a:r>
              <a:rPr lang="da-DK" sz="2000" b="1">
                <a:latin typeface="Calibri" pitchFamily="34" charset="0"/>
              </a:rPr>
              <a:t>og fejltagelser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136900" y="4130675"/>
            <a:ext cx="294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</a:rPr>
              <a:t>Redefinere risikobegreber</a:t>
            </a:r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3873500" y="4543425"/>
            <a:ext cx="140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Identificere</a:t>
            </a:r>
          </a:p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systematik </a:t>
            </a:r>
          </a:p>
          <a:p>
            <a:pPr algn="ctr"/>
            <a:r>
              <a:rPr lang="da-DK" sz="2000" b="1">
                <a:solidFill>
                  <a:srgbClr val="000000"/>
                </a:solidFill>
                <a:latin typeface="Calibri" pitchFamily="34" charset="0"/>
              </a:rPr>
              <a:t>der virker</a:t>
            </a:r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3063875" y="3722688"/>
            <a:ext cx="309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>
                <a:latin typeface="Calibri" pitchFamily="34" charset="0"/>
              </a:rPr>
              <a:t>Accelerere alle forbindelser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 rot="5400000">
            <a:off x="7632700" y="3000375"/>
            <a:ext cx="1214438" cy="852488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FB7BD752-C3E6-4534-8E29-502D52CC939D}" type="slidenum">
              <a:rPr lang="da-DK" sz="900" b="1">
                <a:solidFill>
                  <a:schemeClr val="accent2"/>
                </a:solidFill>
              </a:rPr>
              <a:pPr eaLnBrk="0" hangingPunct="0"/>
              <a:t>3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47713"/>
            <a:ext cx="9144000" cy="5421312"/>
          </a:xfrm>
          <a:solidFill>
            <a:srgbClr val="003366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a-DK" sz="2000" b="1" smtClean="0">
              <a:solidFill>
                <a:srgbClr val="FFFFCC"/>
              </a:solidFill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98488" y="282575"/>
            <a:ext cx="303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800" b="1">
                <a:solidFill>
                  <a:srgbClr val="000099"/>
                </a:solidFill>
              </a:rPr>
              <a:t>Lørdag, 7. marts 2009</a:t>
            </a:r>
          </a:p>
        </p:txBody>
      </p:sp>
      <p:pic>
        <p:nvPicPr>
          <p:cNvPr id="29700" name="Picture 10" descr="DSC2056_t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13" y="1430338"/>
            <a:ext cx="3671887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JP_Pack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725">
            <a:off x="4867275" y="603250"/>
            <a:ext cx="3395663" cy="134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3850" y="1754188"/>
            <a:ext cx="5586413" cy="466725"/>
          </a:xfrm>
          <a:prstGeom prst="rect">
            <a:avLst/>
          </a:prstGeom>
          <a:solidFill>
            <a:srgbClr val="33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”Svigt i behandlingen af ældre”</a:t>
            </a:r>
          </a:p>
        </p:txBody>
      </p:sp>
      <p:sp>
        <p:nvSpPr>
          <p:cNvPr id="29703" name="Text Box 22"/>
          <p:cNvSpPr txBox="1">
            <a:spLocks noChangeArrowheads="1"/>
          </p:cNvSpPr>
          <p:nvPr/>
        </p:nvSpPr>
        <p:spPr bwMode="auto">
          <a:xfrm>
            <a:off x="4338638" y="3241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854075" y="2528888"/>
            <a:ext cx="7140575" cy="3182937"/>
          </a:xfrm>
          <a:prstGeom prst="rect">
            <a:avLst/>
          </a:prstGeom>
          <a:solidFill>
            <a:srgbClr val="33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”Der er brug for en mindre revolution i </a:t>
            </a:r>
          </a:p>
          <a:p>
            <a:r>
              <a:rPr lang="da-DK" sz="2000" b="1">
                <a:solidFill>
                  <a:schemeClr val="bg1"/>
                </a:solidFill>
              </a:rPr>
              <a:t>arbejdsgange, kulturer og holdninger i</a:t>
            </a:r>
          </a:p>
          <a:p>
            <a:r>
              <a:rPr lang="da-DK" sz="2000" b="1">
                <a:solidFill>
                  <a:schemeClr val="bg1"/>
                </a:solidFill>
              </a:rPr>
              <a:t>sammenhængen mellem sygehuse, </a:t>
            </a:r>
          </a:p>
          <a:p>
            <a:r>
              <a:rPr lang="da-DK" sz="2000" b="1">
                <a:solidFill>
                  <a:schemeClr val="bg1"/>
                </a:solidFill>
              </a:rPr>
              <a:t>hjemmepleje og praktiserende læger, </a:t>
            </a:r>
          </a:p>
          <a:p>
            <a:r>
              <a:rPr lang="da-DK" sz="2000" b="1">
                <a:solidFill>
                  <a:schemeClr val="bg1"/>
                </a:solidFill>
              </a:rPr>
              <a:t>for lige nu hjælper systemet ikke </a:t>
            </a:r>
          </a:p>
          <a:p>
            <a:r>
              <a:rPr lang="da-DK" sz="2000" b="1">
                <a:solidFill>
                  <a:schemeClr val="bg1"/>
                </a:solidFill>
              </a:rPr>
              <a:t>patienterne godt nok”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r>
              <a:rPr lang="da-DK" sz="1600" b="1">
                <a:solidFill>
                  <a:schemeClr val="bg1"/>
                </a:solidFill>
              </a:rPr>
              <a:t>Thomas Gjørup, </a:t>
            </a:r>
          </a:p>
          <a:p>
            <a:r>
              <a:rPr lang="da-DK" sz="1600" b="1">
                <a:solidFill>
                  <a:schemeClr val="bg1"/>
                </a:solidFill>
              </a:rPr>
              <a:t>ledende overlæge, Medicinsk Afd., Regionshospitalet Viborg,</a:t>
            </a:r>
          </a:p>
          <a:p>
            <a:r>
              <a:rPr lang="da-DK" sz="1600" b="1">
                <a:solidFill>
                  <a:schemeClr val="bg1"/>
                </a:solidFill>
              </a:rPr>
              <a:t>formand for Medicinsk Tænketank, </a:t>
            </a:r>
          </a:p>
          <a:p>
            <a:r>
              <a:rPr lang="da-DK" sz="1600" b="1">
                <a:solidFill>
                  <a:schemeClr val="bg1"/>
                </a:solidFill>
              </a:rPr>
              <a:t>formand for Dansk Selskab for Intern Medicin</a:t>
            </a:r>
            <a:endParaRPr lang="da-DK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AB0D1ED4-BAD4-415E-9FF7-2D0010313BC2}" type="slidenum">
              <a:rPr lang="da-DK" sz="900" b="1">
                <a:solidFill>
                  <a:schemeClr val="accent2"/>
                </a:solidFill>
              </a:rPr>
              <a:pPr eaLnBrk="0" hangingPunct="0"/>
              <a:t>4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47713"/>
            <a:ext cx="9144000" cy="5421312"/>
          </a:xfrm>
          <a:solidFill>
            <a:srgbClr val="003366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a-DK" sz="2000" b="1" smtClean="0">
              <a:solidFill>
                <a:srgbClr val="FFFFCC"/>
              </a:solidFill>
            </a:endParaRPr>
          </a:p>
        </p:txBody>
      </p:sp>
      <p:pic>
        <p:nvPicPr>
          <p:cNvPr id="30723" name="Picture 5" descr="DSC2056_t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13" y="747713"/>
            <a:ext cx="3671887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22"/>
          <p:cNvSpPr txBox="1">
            <a:spLocks noChangeArrowheads="1"/>
          </p:cNvSpPr>
          <p:nvPr/>
        </p:nvSpPr>
        <p:spPr bwMode="auto">
          <a:xfrm>
            <a:off x="4338638" y="3241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74625" y="1022350"/>
            <a:ext cx="8678863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Medicinsk Tænketank, spørgsmål og anbefalinger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82600" y="2111375"/>
            <a:ext cx="4591050" cy="720725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Den gode medicinske afdeling:</a:t>
            </a:r>
          </a:p>
          <a:p>
            <a:r>
              <a:rPr lang="da-DK" sz="2000" b="1">
                <a:solidFill>
                  <a:schemeClr val="bg1"/>
                </a:solidFill>
              </a:rPr>
              <a:t>skal patienten på hospitalet?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254125" y="3157538"/>
            <a:ext cx="7497763" cy="720725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”Sengeleje: en potentielt skadelig behandling, som</a:t>
            </a:r>
          </a:p>
          <a:p>
            <a:r>
              <a:rPr lang="da-DK" sz="2000" b="1">
                <a:solidFill>
                  <a:schemeClr val="bg1"/>
                </a:solidFill>
              </a:rPr>
              <a:t>bør vurderes nærmere” </a:t>
            </a:r>
            <a:r>
              <a:rPr lang="da-DK" sz="1600" b="1">
                <a:solidFill>
                  <a:schemeClr val="bg1"/>
                </a:solidFill>
              </a:rPr>
              <a:t>(undersøgelse 1999)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430213" y="4197350"/>
            <a:ext cx="6751637" cy="720725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Tager arbejdstilrettelæggelsen udgangspunkt</a:t>
            </a:r>
          </a:p>
          <a:p>
            <a:r>
              <a:rPr lang="da-DK" sz="2000" b="1">
                <a:solidFill>
                  <a:schemeClr val="bg1"/>
                </a:solidFill>
              </a:rPr>
              <a:t>i patienternes behov?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112838" y="5164138"/>
            <a:ext cx="7153275" cy="720725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Hvorfor sørger de medicinske afdelinger ikke for</a:t>
            </a:r>
          </a:p>
          <a:p>
            <a:r>
              <a:rPr lang="da-DK" sz="2000" b="1">
                <a:solidFill>
                  <a:schemeClr val="bg1"/>
                </a:solidFill>
              </a:rPr>
              <a:t>hurtigt at få bragt forholdene i orden?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40E05780-9F64-462C-B816-B98856034E5B}" type="slidenum">
              <a:rPr lang="da-DK" sz="900" b="1">
                <a:solidFill>
                  <a:schemeClr val="accent2"/>
                </a:solidFill>
              </a:rPr>
              <a:pPr eaLnBrk="0" hangingPunct="0"/>
              <a:t>5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4D4D4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1748" name="Picture 8" descr="1873431-8fbd5d6deb10b4061296777428169a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738" y="900113"/>
            <a:ext cx="540226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700088" y="406400"/>
            <a:ext cx="6494462" cy="1035050"/>
          </a:xfrm>
          <a:prstGeom prst="rect">
            <a:avLst/>
          </a:prstGeom>
          <a:solidFill>
            <a:srgbClr val="4D4D4D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Innovationsrådet/Mandag Morgen</a:t>
            </a:r>
          </a:p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Nedsættelse af </a:t>
            </a:r>
            <a:r>
              <a:rPr lang="da-DK" sz="2000" b="1" i="1">
                <a:solidFill>
                  <a:schemeClr val="bg1"/>
                </a:solidFill>
                <a:latin typeface="Calibri" pitchFamily="34" charset="0"/>
              </a:rPr>
              <a:t>task force</a:t>
            </a: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 om</a:t>
            </a:r>
          </a:p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social iværksætteri (29. maj 2009):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784350" y="2443163"/>
            <a:ext cx="6080125" cy="2619375"/>
          </a:xfrm>
          <a:prstGeom prst="rect">
            <a:avLst/>
          </a:prstGeom>
          <a:solidFill>
            <a:srgbClr val="4D4D4D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b="1">
                <a:solidFill>
                  <a:schemeClr val="bg1"/>
                </a:solidFill>
              </a:rPr>
              <a:t>	</a:t>
            </a: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Social iværksætteri har vist sig i stand til at producere:</a:t>
            </a:r>
          </a:p>
          <a:p>
            <a:pPr marL="457200" indent="-457200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rgbClr val="FF3300"/>
                </a:solidFill>
                <a:latin typeface="Calibri" pitchFamily="34" charset="0"/>
              </a:rPr>
              <a:t>	</a:t>
            </a: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Bruger- og medarbejderdrevne løsninger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Fleksible løsninger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Eksperimenterende løsninger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Finansierede løsninger</a:t>
            </a:r>
          </a:p>
          <a:p>
            <a:pPr marL="457200" indent="-457200"/>
            <a:r>
              <a:rPr lang="da-DK" sz="2000" b="1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da-DK" sz="2000" b="1">
              <a:solidFill>
                <a:srgbClr val="CC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3865CBDA-6226-422C-854F-17D643D3DFD8}" type="slidenum">
              <a:rPr lang="da-DK" sz="900" b="1">
                <a:solidFill>
                  <a:schemeClr val="accent2"/>
                </a:solidFill>
              </a:rPr>
              <a:pPr eaLnBrk="0" hangingPunct="0"/>
              <a:t>6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4D4D4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2772" name="Picture 8" descr="4fyt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3600"/>
            <a:ext cx="91440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00088" y="496888"/>
            <a:ext cx="4076700" cy="425450"/>
          </a:xfrm>
          <a:prstGeom prst="rect">
            <a:avLst/>
          </a:prstGeom>
          <a:solidFill>
            <a:srgbClr val="336699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Randers Sundhedscenter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366838" y="1514475"/>
            <a:ext cx="7285037" cy="4203700"/>
          </a:xfrm>
          <a:prstGeom prst="rect">
            <a:avLst/>
          </a:prstGeom>
          <a:solidFill>
            <a:srgbClr val="336699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b="1">
                <a:solidFill>
                  <a:schemeClr val="bg1"/>
                </a:solidFill>
              </a:rPr>
              <a:t>	</a:t>
            </a: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Eksempler:</a:t>
            </a:r>
          </a:p>
          <a:p>
            <a:pPr marL="457200" indent="-457200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Sygehuse kun for de syge</a:t>
            </a:r>
          </a:p>
          <a:p>
            <a:pPr marL="457200" indent="-457200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Sundhedscentret som eksperimentarium</a:t>
            </a:r>
          </a:p>
          <a:p>
            <a:pPr marL="457200" indent="-457200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Leverandører af udstyr tilbydes udviklingsplads 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i det nye hus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Socialøkonomiske virksomheder kan leje sig ind</a:t>
            </a:r>
          </a:p>
          <a:p>
            <a:pPr marL="457200" indent="-457200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Integration mellem regionale og kommunale ydelser</a:t>
            </a:r>
          </a:p>
          <a:p>
            <a:pPr marL="457200" indent="-457200"/>
            <a:r>
              <a:rPr lang="da-DK" b="1">
                <a:solidFill>
                  <a:srgbClr val="FF3300"/>
                </a:solidFill>
              </a:rPr>
              <a:t> </a:t>
            </a:r>
            <a:endParaRPr lang="da-DK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18D403D1-8F08-4F91-ACAB-0AB07BA071D3}" type="slidenum">
              <a:rPr lang="da-DK" sz="900" b="1">
                <a:solidFill>
                  <a:schemeClr val="accent2"/>
                </a:solidFill>
              </a:rPr>
              <a:pPr eaLnBrk="0" hangingPunct="0"/>
              <a:t>7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4D4D4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3796" name="Picture 8" descr="onloo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3125"/>
            <a:ext cx="799623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700088" y="406400"/>
            <a:ext cx="4540250" cy="730250"/>
          </a:xfrm>
          <a:prstGeom prst="rect">
            <a:avLst/>
          </a:prstGeom>
          <a:solidFill>
            <a:srgbClr val="A50021"/>
          </a:solidFill>
          <a:ln w="2857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Den kommunale og regionale </a:t>
            </a:r>
          </a:p>
          <a:p>
            <a:r>
              <a:rPr lang="da-DK" sz="2000" b="1">
                <a:solidFill>
                  <a:schemeClr val="bg1"/>
                </a:solidFill>
              </a:rPr>
              <a:t>psykiatri i Skive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838450" y="2219325"/>
            <a:ext cx="6080125" cy="3778250"/>
          </a:xfrm>
          <a:prstGeom prst="rect">
            <a:avLst/>
          </a:prstGeom>
          <a:solidFill>
            <a:srgbClr val="A50021"/>
          </a:solidFill>
          <a:ln w="2857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Eksempler:	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Nogle borgere bliver af praktiserende læger henvist til regionspsykiatrien – og dukker aldrig op. Er de raske eller de mest syge?</a:t>
            </a:r>
          </a:p>
          <a:p>
            <a:pPr marL="457200" indent="-457200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Nogle patienter har så komplekse diagnoser, at ingen kan finde rundt i dem. Skulle man overveje af se bort fra diagnosen og i stedet kontakte mennesket bag diagnosen?</a:t>
            </a:r>
          </a:p>
          <a:p>
            <a:pPr marL="457200" indent="-457200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Nogle patienter falder i mellemrummet mellem kommune og region. Hvad gør vi?</a:t>
            </a:r>
            <a:r>
              <a:rPr lang="da-DK" sz="2000" b="1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da-DK" sz="2000" b="1">
              <a:solidFill>
                <a:srgbClr val="CC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1F943955-7354-4E03-B874-9BEA7FAB06DF}" type="slidenum">
              <a:rPr lang="da-DK" sz="900" b="1">
                <a:solidFill>
                  <a:schemeClr val="accent2"/>
                </a:solidFill>
              </a:rPr>
              <a:pPr eaLnBrk="0" hangingPunct="0"/>
              <a:t>8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4D4D4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4820" name="Picture 9" descr="dandelion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0"/>
            <a:ext cx="91440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66750" y="722313"/>
            <a:ext cx="4540250" cy="42545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>
                <a:solidFill>
                  <a:schemeClr val="bg1"/>
                </a:solidFill>
              </a:rPr>
              <a:t>Fredericia Kommune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397125" y="3024188"/>
            <a:ext cx="6080125" cy="255905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Hvordan sikrer en kommune sig, 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at den hele tiden ved hvad den skal vide,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at den er beredt til at arbejde med det nødvendige i tide,</a:t>
            </a:r>
          </a:p>
          <a:p>
            <a:pPr marL="457200" indent="-457200"/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	og at den ikke sander til, så den ikke kan tage nye opgaver ind?</a:t>
            </a:r>
          </a:p>
          <a:p>
            <a:pPr marL="457200" indent="-457200"/>
            <a:r>
              <a:rPr lang="da-DK" sz="2000" b="1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da-DK" sz="2000" b="1">
              <a:solidFill>
                <a:srgbClr val="CC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sidefod 3"/>
          <p:cNvSpPr txBox="1">
            <a:spLocks noGrp="1"/>
          </p:cNvSpPr>
          <p:nvPr/>
        </p:nvSpPr>
        <p:spPr bwMode="auto">
          <a:xfrm>
            <a:off x="730250" y="6332538"/>
            <a:ext cx="825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da-DK" sz="2000" b="1">
                <a:solidFill>
                  <a:schemeClr val="hlink"/>
                </a:solidFill>
                <a:latin typeface="midtsans" pitchFamily="50" charset="0"/>
              </a:rPr>
              <a:t>MidtLab - www.midtlab.dk</a:t>
            </a:r>
            <a:r>
              <a:rPr lang="da-DK" sz="900" b="1">
                <a:solidFill>
                  <a:schemeClr val="hlink"/>
                </a:solidFill>
              </a:rPr>
              <a:t>						</a:t>
            </a:r>
            <a:fld id="{3C8946D2-994D-4923-BA30-EBFF2382570F}" type="slidenum">
              <a:rPr lang="da-DK" sz="900" b="1">
                <a:solidFill>
                  <a:schemeClr val="accent2"/>
                </a:solidFill>
              </a:rPr>
              <a:pPr eaLnBrk="0" hangingPunct="0"/>
              <a:t>9</a:t>
            </a:fld>
            <a:r>
              <a:rPr lang="da-DK" sz="900" b="1">
                <a:solidFill>
                  <a:schemeClr val="accent2"/>
                </a:solidFill>
              </a:rPr>
              <a:t>  ▪ 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9950"/>
            <a:ext cx="9144000" cy="5322888"/>
          </a:xfrm>
          <a:solidFill>
            <a:srgbClr val="3333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1800" b="1" smtClean="0"/>
              <a:t>	</a:t>
            </a:r>
            <a:r>
              <a:rPr lang="da-DK" sz="1400" b="1" smtClean="0"/>
              <a:t>	</a:t>
            </a: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b="1" smtClean="0">
                <a:solidFill>
                  <a:srgbClr val="FFFF66"/>
                </a:solidFill>
              </a:rPr>
              <a:t>	</a:t>
            </a:r>
            <a:r>
              <a:rPr lang="da-DK" sz="2800" b="1" smtClean="0">
                <a:solidFill>
                  <a:srgbClr val="FCF19C"/>
                </a:solidFill>
              </a:rPr>
              <a:t> 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0" y="906463"/>
            <a:ext cx="1098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pPr marL="742950" lvl="1" indent="-285750"/>
            <a:r>
              <a:rPr lang="da-DK" b="1">
                <a:solidFill>
                  <a:schemeClr val="bg1"/>
                </a:solidFill>
              </a:rPr>
              <a:t>		</a:t>
            </a:r>
          </a:p>
          <a:p>
            <a:endParaRPr lang="da-DK" b="1"/>
          </a:p>
          <a:p>
            <a:endParaRPr lang="da-DK" b="1"/>
          </a:p>
        </p:txBody>
      </p:sp>
      <p:pic>
        <p:nvPicPr>
          <p:cNvPr id="35844" name="Picture 8" descr="at the b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1063"/>
            <a:ext cx="9144000" cy="53038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01625" y="631825"/>
            <a:ext cx="6080125" cy="850900"/>
          </a:xfrm>
          <a:prstGeom prst="rect">
            <a:avLst/>
          </a:prstGeom>
          <a:solidFill>
            <a:schemeClr val="bg2"/>
          </a:solidFill>
          <a:ln w="2857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sz="2000" b="1">
                <a:solidFill>
                  <a:srgbClr val="CC3300"/>
                </a:solidFill>
                <a:latin typeface="Calibri" pitchFamily="34" charset="0"/>
              </a:rPr>
              <a:t>	</a:t>
            </a:r>
            <a:r>
              <a:rPr lang="da-DK" b="1">
                <a:solidFill>
                  <a:srgbClr val="663300"/>
                </a:solidFill>
                <a:latin typeface="Calibri" pitchFamily="34" charset="0"/>
              </a:rPr>
              <a:t>Hvad skal der til for at se, hvilke veje </a:t>
            </a:r>
          </a:p>
          <a:p>
            <a:pPr marL="457200" indent="-457200"/>
            <a:r>
              <a:rPr lang="da-DK" b="1">
                <a:solidFill>
                  <a:srgbClr val="663300"/>
                </a:solidFill>
                <a:latin typeface="Calibri" pitchFamily="34" charset="0"/>
              </a:rPr>
              <a:t>	giver resultater, dvs. værdi?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565650" y="2587625"/>
            <a:ext cx="2905125" cy="1885950"/>
          </a:xfrm>
          <a:prstGeom prst="rect">
            <a:avLst/>
          </a:prstGeom>
          <a:solidFill>
            <a:schemeClr val="bg2"/>
          </a:solidFill>
          <a:ln w="2857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a-DK" sz="2000" b="1">
                <a:solidFill>
                  <a:srgbClr val="CC3300"/>
                </a:solidFill>
                <a:latin typeface="Calibri" pitchFamily="34" charset="0"/>
              </a:rPr>
              <a:t>	</a:t>
            </a:r>
          </a:p>
          <a:p>
            <a:pPr marL="457200" indent="-457200"/>
            <a:r>
              <a:rPr lang="da-DK" sz="2000" b="1">
                <a:solidFill>
                  <a:srgbClr val="CC3300"/>
                </a:solidFill>
                <a:latin typeface="Calibri" pitchFamily="34" charset="0"/>
              </a:rPr>
              <a:t>	</a:t>
            </a:r>
            <a:r>
              <a:rPr lang="da-DK" b="1">
                <a:solidFill>
                  <a:srgbClr val="663300"/>
                </a:solidFill>
                <a:latin typeface="Calibri" pitchFamily="34" charset="0"/>
              </a:rPr>
              <a:t>Eksperimenter</a:t>
            </a:r>
          </a:p>
          <a:p>
            <a:pPr marL="457200" indent="-457200"/>
            <a:r>
              <a:rPr lang="da-DK" b="1">
                <a:solidFill>
                  <a:srgbClr val="663300"/>
                </a:solidFill>
                <a:latin typeface="Calibri" pitchFamily="34" charset="0"/>
              </a:rPr>
              <a:t>	Laboratorier</a:t>
            </a:r>
          </a:p>
          <a:p>
            <a:pPr marL="457200" indent="-457200"/>
            <a:r>
              <a:rPr lang="da-DK" b="1">
                <a:solidFill>
                  <a:srgbClr val="663300"/>
                </a:solidFill>
                <a:latin typeface="Calibri" pitchFamily="34" charset="0"/>
              </a:rPr>
              <a:t>	Prototyper</a:t>
            </a:r>
          </a:p>
          <a:p>
            <a:pPr marL="457200" indent="-457200"/>
            <a:endParaRPr lang="da-DK" b="1">
              <a:solidFill>
                <a:srgbClr val="66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a_RMdias_BRE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</TotalTime>
  <Words>1064</Words>
  <Application>Microsoft PowerPoint</Application>
  <PresentationFormat>Skærmshow (4:3)</PresentationFormat>
  <Paragraphs>426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Designskabeloner</vt:lpstr>
      </vt:variant>
      <vt:variant>
        <vt:i4>13</vt:i4>
      </vt:variant>
      <vt:variant>
        <vt:lpstr>Diastitler</vt:lpstr>
      </vt:variant>
      <vt:variant>
        <vt:i4>24</vt:i4>
      </vt:variant>
    </vt:vector>
  </HeadingPairs>
  <TitlesOfParts>
    <vt:vector size="44" baseType="lpstr">
      <vt:lpstr>Verdana</vt:lpstr>
      <vt:lpstr>Arial</vt:lpstr>
      <vt:lpstr>Wingdings</vt:lpstr>
      <vt:lpstr>Times</vt:lpstr>
      <vt:lpstr>midtsans</vt:lpstr>
      <vt:lpstr>Calibri</vt:lpstr>
      <vt:lpstr>Century</vt:lpstr>
      <vt:lpstr>01a_RMdias_BRED</vt:lpstr>
      <vt:lpstr>Brugerdefineret design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01a_RMdias_BRED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Design fra PROFESSION til FELT</vt:lpstr>
      <vt:lpstr>Dias nummer 16</vt:lpstr>
      <vt:lpstr>TRANSFORMATION –fra mission til produktforslag</vt:lpstr>
      <vt:lpstr>Kobling mellem platforme, metoder og resultater</vt:lpstr>
      <vt:lpstr>At arbejde på design platforme</vt:lpstr>
      <vt:lpstr>Dias nummer 20</vt:lpstr>
      <vt:lpstr>Dias nummer 21</vt:lpstr>
      <vt:lpstr>Dias nummer 22</vt:lpstr>
      <vt:lpstr>Dias nummer 23</vt:lpstr>
      <vt:lpstr>Dias nummer 24</vt:lpstr>
    </vt:vector>
  </TitlesOfParts>
  <Company>Århus 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MIDTJYLLAND UNDER DANNELSE</dc:title>
  <dc:creator>Informatik</dc:creator>
  <cp:lastModifiedBy>EVAKNU</cp:lastModifiedBy>
  <cp:revision>273</cp:revision>
  <dcterms:created xsi:type="dcterms:W3CDTF">2006-12-19T08:10:04Z</dcterms:created>
  <dcterms:modified xsi:type="dcterms:W3CDTF">2009-05-18T16:40:31Z</dcterms:modified>
</cp:coreProperties>
</file>